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5"/>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E417F3-4A87-77F7-4382-FFAE546AF72C}" v="1" dt="2023-04-07T10:57:57.695"/>
    <p1510:client id="{9E1AB904-59A1-5A62-D8F6-A760B5231842}" v="2" dt="2023-04-07T10:58:10.359"/>
    <p1510:client id="{A7160725-69A9-4673-90AB-EA21F83BBFAA}" v="2" dt="2023-04-07T10:58:30.74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91" autoAdjust="0"/>
  </p:normalViewPr>
  <p:slideViewPr>
    <p:cSldViewPr snapToGrid="0">
      <p:cViewPr varScale="1">
        <p:scale>
          <a:sx n="62" d="100"/>
          <a:sy n="62" d="100"/>
        </p:scale>
        <p:origin x="42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9E1AB904-59A1-5A62-D8F6-A760B5231842}"/>
    <pc:docChg chg="modSld">
      <pc:chgData name="GOMEZ, Paula" userId="S::gomezp@who.int::c93cf399-3ed7-4230-9282-8831e3fe5ae7" providerId="AD" clId="Web-{9E1AB904-59A1-5A62-D8F6-A760B5231842}" dt="2023-04-07T10:58:10.359" v="1" actId="20577"/>
      <pc:docMkLst>
        <pc:docMk/>
      </pc:docMkLst>
      <pc:sldChg chg="modSp">
        <pc:chgData name="GOMEZ, Paula" userId="S::gomezp@who.int::c93cf399-3ed7-4230-9282-8831e3fe5ae7" providerId="AD" clId="Web-{9E1AB904-59A1-5A62-D8F6-A760B5231842}" dt="2023-04-07T10:58:10.359" v="1" actId="20577"/>
        <pc:sldMkLst>
          <pc:docMk/>
          <pc:sldMk cId="0" sldId="258"/>
        </pc:sldMkLst>
        <pc:spChg chg="mod">
          <ac:chgData name="GOMEZ, Paula" userId="S::gomezp@who.int::c93cf399-3ed7-4230-9282-8831e3fe5ae7" providerId="AD" clId="Web-{9E1AB904-59A1-5A62-D8F6-A760B5231842}" dt="2023-04-07T10:58:10.359" v="1" actId="20577"/>
          <ac:spMkLst>
            <pc:docMk/>
            <pc:sldMk cId="0" sldId="258"/>
            <ac:spMk id="325" creationId="{00000000-0000-0000-0000-000000000000}"/>
          </ac:spMkLst>
        </pc:spChg>
      </pc:sldChg>
    </pc:docChg>
  </pc:docChgLst>
  <pc:docChgLst>
    <pc:chgData name="GOMEZ, Paula" userId="c93cf399-3ed7-4230-9282-8831e3fe5ae7" providerId="ADAL" clId="{A7160725-69A9-4673-90AB-EA21F83BBFAA}"/>
    <pc:docChg chg="custSel modSld">
      <pc:chgData name="GOMEZ, Paula" userId="c93cf399-3ed7-4230-9282-8831e3fe5ae7" providerId="ADAL" clId="{A7160725-69A9-4673-90AB-EA21F83BBFAA}" dt="2023-04-07T10:58:35.736" v="5" actId="20577"/>
      <pc:docMkLst>
        <pc:docMk/>
      </pc:docMkLst>
      <pc:sldChg chg="modSp mod">
        <pc:chgData name="GOMEZ, Paula" userId="c93cf399-3ed7-4230-9282-8831e3fe5ae7" providerId="ADAL" clId="{A7160725-69A9-4673-90AB-EA21F83BBFAA}" dt="2023-04-07T10:58:35.736" v="5" actId="20577"/>
        <pc:sldMkLst>
          <pc:docMk/>
          <pc:sldMk cId="0" sldId="258"/>
        </pc:sldMkLst>
        <pc:spChg chg="mod">
          <ac:chgData name="GOMEZ, Paula" userId="c93cf399-3ed7-4230-9282-8831e3fe5ae7" providerId="ADAL" clId="{A7160725-69A9-4673-90AB-EA21F83BBFAA}" dt="2023-04-07T10:58:35.736" v="5" actId="20577"/>
          <ac:spMkLst>
            <pc:docMk/>
            <pc:sldMk cId="0" sldId="258"/>
            <ac:spMk id="325" creationId="{00000000-0000-0000-0000-000000000000}"/>
          </ac:spMkLst>
        </pc:spChg>
      </pc:sldChg>
      <pc:sldChg chg="modSp mod">
        <pc:chgData name="GOMEZ, Paula" userId="c93cf399-3ed7-4230-9282-8831e3fe5ae7" providerId="ADAL" clId="{A7160725-69A9-4673-90AB-EA21F83BBFAA}" dt="2023-04-07T10:58:30.877" v="0" actId="27636"/>
        <pc:sldMkLst>
          <pc:docMk/>
          <pc:sldMk cId="0" sldId="272"/>
        </pc:sldMkLst>
        <pc:spChg chg="mod">
          <ac:chgData name="GOMEZ, Paula" userId="c93cf399-3ed7-4230-9282-8831e3fe5ae7" providerId="ADAL" clId="{A7160725-69A9-4673-90AB-EA21F83BBFAA}" dt="2023-04-07T10:58:30.877" v="0" actId="27636"/>
          <ac:spMkLst>
            <pc:docMk/>
            <pc:sldMk cId="0" sldId="272"/>
            <ac:spMk id="490" creationId="{00000000-0000-0000-0000-000000000000}"/>
          </ac:spMkLst>
        </pc:spChg>
      </pc:sldChg>
    </pc:docChg>
  </pc:docChgLst>
  <pc:docChgLst>
    <pc:chgData name="GOMEZ, Paula" userId="c93cf399-3ed7-4230-9282-8831e3fe5ae7" providerId="ADAL" clId="{6B28370A-7CE5-4C4A-8E3D-50CFD0237AF9}"/>
    <pc:docChg chg="custSel modSld">
      <pc:chgData name="GOMEZ, Paula" userId="c93cf399-3ed7-4230-9282-8831e3fe5ae7" providerId="ADAL" clId="{6B28370A-7CE5-4C4A-8E3D-50CFD0237AF9}" dt="2023-01-27T13:41:13.684" v="25" actId="27636"/>
      <pc:docMkLst>
        <pc:docMk/>
      </pc:docMkLst>
      <pc:sldChg chg="modSp mod">
        <pc:chgData name="GOMEZ, Paula" userId="c93cf399-3ed7-4230-9282-8831e3fe5ae7" providerId="ADAL" clId="{6B28370A-7CE5-4C4A-8E3D-50CFD0237AF9}" dt="2023-01-27T13:38:43.998" v="11" actId="20577"/>
        <pc:sldMkLst>
          <pc:docMk/>
          <pc:sldMk cId="0" sldId="258"/>
        </pc:sldMkLst>
        <pc:spChg chg="mod">
          <ac:chgData name="GOMEZ, Paula" userId="c93cf399-3ed7-4230-9282-8831e3fe5ae7" providerId="ADAL" clId="{6B28370A-7CE5-4C4A-8E3D-50CFD0237AF9}" dt="2023-01-27T13:38:43.998" v="11" actId="20577"/>
          <ac:spMkLst>
            <pc:docMk/>
            <pc:sldMk cId="0" sldId="258"/>
            <ac:spMk id="325" creationId="{00000000-0000-0000-0000-000000000000}"/>
          </ac:spMkLst>
        </pc:spChg>
      </pc:sldChg>
      <pc:sldChg chg="modSp mod">
        <pc:chgData name="GOMEZ, Paula" userId="c93cf399-3ed7-4230-9282-8831e3fe5ae7" providerId="ADAL" clId="{6B28370A-7CE5-4C4A-8E3D-50CFD0237AF9}" dt="2023-01-27T13:39:06.243" v="15" actId="27636"/>
        <pc:sldMkLst>
          <pc:docMk/>
          <pc:sldMk cId="0" sldId="259"/>
        </pc:sldMkLst>
        <pc:spChg chg="mod">
          <ac:chgData name="GOMEZ, Paula" userId="c93cf399-3ed7-4230-9282-8831e3fe5ae7" providerId="ADAL" clId="{6B28370A-7CE5-4C4A-8E3D-50CFD0237AF9}" dt="2023-01-27T13:39:06.243" v="15" actId="27636"/>
          <ac:spMkLst>
            <pc:docMk/>
            <pc:sldMk cId="0" sldId="259"/>
            <ac:spMk id="330" creationId="{00000000-0000-0000-0000-000000000000}"/>
          </ac:spMkLst>
        </pc:spChg>
      </pc:sldChg>
      <pc:sldChg chg="modSp mod">
        <pc:chgData name="GOMEZ, Paula" userId="c93cf399-3ed7-4230-9282-8831e3fe5ae7" providerId="ADAL" clId="{6B28370A-7CE5-4C4A-8E3D-50CFD0237AF9}" dt="2023-01-27T13:39:24.230" v="17" actId="27636"/>
        <pc:sldMkLst>
          <pc:docMk/>
          <pc:sldMk cId="0" sldId="262"/>
        </pc:sldMkLst>
        <pc:spChg chg="mod">
          <ac:chgData name="GOMEZ, Paula" userId="c93cf399-3ed7-4230-9282-8831e3fe5ae7" providerId="ADAL" clId="{6B28370A-7CE5-4C4A-8E3D-50CFD0237AF9}" dt="2023-01-27T13:39:24.230" v="17" actId="27636"/>
          <ac:spMkLst>
            <pc:docMk/>
            <pc:sldMk cId="0" sldId="262"/>
            <ac:spMk id="344" creationId="{00000000-0000-0000-0000-000000000000}"/>
          </ac:spMkLst>
        </pc:spChg>
      </pc:sldChg>
      <pc:sldChg chg="modSp mod">
        <pc:chgData name="GOMEZ, Paula" userId="c93cf399-3ed7-4230-9282-8831e3fe5ae7" providerId="ADAL" clId="{6B28370A-7CE5-4C4A-8E3D-50CFD0237AF9}" dt="2023-01-27T13:39:44.809" v="18" actId="14100"/>
        <pc:sldMkLst>
          <pc:docMk/>
          <pc:sldMk cId="0" sldId="267"/>
        </pc:sldMkLst>
        <pc:spChg chg="mod">
          <ac:chgData name="GOMEZ, Paula" userId="c93cf399-3ed7-4230-9282-8831e3fe5ae7" providerId="ADAL" clId="{6B28370A-7CE5-4C4A-8E3D-50CFD0237AF9}" dt="2023-01-27T13:39:44.809" v="18" actId="14100"/>
          <ac:spMkLst>
            <pc:docMk/>
            <pc:sldMk cId="0" sldId="267"/>
            <ac:spMk id="2" creationId="{44885FBC-DCCD-4D49-B564-7ECEC5A20D04}"/>
          </ac:spMkLst>
        </pc:spChg>
      </pc:sldChg>
      <pc:sldChg chg="modSp mod">
        <pc:chgData name="GOMEZ, Paula" userId="c93cf399-3ed7-4230-9282-8831e3fe5ae7" providerId="ADAL" clId="{6B28370A-7CE5-4C4A-8E3D-50CFD0237AF9}" dt="2023-01-27T13:40:05.067" v="20" actId="27636"/>
        <pc:sldMkLst>
          <pc:docMk/>
          <pc:sldMk cId="0" sldId="271"/>
        </pc:sldMkLst>
        <pc:spChg chg="mod">
          <ac:chgData name="GOMEZ, Paula" userId="c93cf399-3ed7-4230-9282-8831e3fe5ae7" providerId="ADAL" clId="{6B28370A-7CE5-4C4A-8E3D-50CFD0237AF9}" dt="2023-01-27T13:40:05.067" v="20" actId="27636"/>
          <ac:spMkLst>
            <pc:docMk/>
            <pc:sldMk cId="0" sldId="271"/>
            <ac:spMk id="2" creationId="{50599105-045B-F65D-B7C2-B76F6582A484}"/>
          </ac:spMkLst>
        </pc:spChg>
      </pc:sldChg>
      <pc:sldChg chg="modSp mod">
        <pc:chgData name="GOMEZ, Paula" userId="c93cf399-3ed7-4230-9282-8831e3fe5ae7" providerId="ADAL" clId="{6B28370A-7CE5-4C4A-8E3D-50CFD0237AF9}" dt="2023-01-27T13:40:50.204" v="23" actId="12"/>
        <pc:sldMkLst>
          <pc:docMk/>
          <pc:sldMk cId="0" sldId="279"/>
        </pc:sldMkLst>
        <pc:spChg chg="mod">
          <ac:chgData name="GOMEZ, Paula" userId="c93cf399-3ed7-4230-9282-8831e3fe5ae7" providerId="ADAL" clId="{6B28370A-7CE5-4C4A-8E3D-50CFD0237AF9}" dt="2023-01-27T13:40:50.204" v="23" actId="12"/>
          <ac:spMkLst>
            <pc:docMk/>
            <pc:sldMk cId="0" sldId="279"/>
            <ac:spMk id="569" creationId="{00000000-0000-0000-0000-000000000000}"/>
          </ac:spMkLst>
        </pc:spChg>
      </pc:sldChg>
      <pc:sldChg chg="modSp mod">
        <pc:chgData name="GOMEZ, Paula" userId="c93cf399-3ed7-4230-9282-8831e3fe5ae7" providerId="ADAL" clId="{6B28370A-7CE5-4C4A-8E3D-50CFD0237AF9}" dt="2023-01-27T13:41:13.684" v="25" actId="27636"/>
        <pc:sldMkLst>
          <pc:docMk/>
          <pc:sldMk cId="0" sldId="285"/>
        </pc:sldMkLst>
        <pc:spChg chg="mod">
          <ac:chgData name="GOMEZ, Paula" userId="c93cf399-3ed7-4230-9282-8831e3fe5ae7" providerId="ADAL" clId="{6B28370A-7CE5-4C4A-8E3D-50CFD0237AF9}" dt="2023-01-27T13:41:13.684" v="25" actId="27636"/>
          <ac:spMkLst>
            <pc:docMk/>
            <pc:sldMk cId="0" sldId="285"/>
            <ac:spMk id="4" creationId="{4FF65B9B-60A9-88F9-EA7C-D865188001B6}"/>
          </ac:spMkLst>
        </pc:spChg>
      </pc:sldChg>
    </pc:docChg>
  </pc:docChgLst>
  <pc:docChgLst>
    <pc:chgData name="GOMEZ, Paula" userId="S::gomezp@who.int::c93cf399-3ed7-4230-9282-8831e3fe5ae7" providerId="AD" clId="Web-{5FE417F3-4A87-77F7-4382-FFAE546AF72C}"/>
    <pc:docChg chg="sldOrd">
      <pc:chgData name="GOMEZ, Paula" userId="S::gomezp@who.int::c93cf399-3ed7-4230-9282-8831e3fe5ae7" providerId="AD" clId="Web-{5FE417F3-4A87-77F7-4382-FFAE546AF72C}" dt="2023-04-07T10:57:57.695" v="0"/>
      <pc:docMkLst>
        <pc:docMk/>
      </pc:docMkLst>
      <pc:sldChg chg="ord">
        <pc:chgData name="GOMEZ, Paula" userId="S::gomezp@who.int::c93cf399-3ed7-4230-9282-8831e3fe5ae7" providerId="AD" clId="Web-{5FE417F3-4A87-77F7-4382-FFAE546AF72C}" dt="2023-04-07T10:57:57.695" v="0"/>
        <pc:sldMkLst>
          <pc:docMk/>
          <pc:sldMk cId="0"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09" name="Shape 30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7" name="Shape 327"/>
          <p:cNvSpPr>
            <a:spLocks noGrp="1"/>
          </p:cNvSpPr>
          <p:nvPr>
            <p:ph type="body" sz="quarter" idx="1"/>
          </p:nvPr>
        </p:nvSpPr>
        <p:spPr>
          <a:prstGeom prst="rect">
            <a:avLst/>
          </a:prstGeom>
        </p:spPr>
        <p:txBody>
          <a:bodyPr/>
          <a:lstStyle/>
          <a:p>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Shape 54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45" name="Shape 545"/>
          <p:cNvSpPr>
            <a:spLocks noGrp="1"/>
          </p:cNvSpPr>
          <p:nvPr>
            <p:ph type="body" sz="quarter" idx="1"/>
          </p:nvPr>
        </p:nvSpPr>
        <p:spPr>
          <a:prstGeom prst="rect">
            <a:avLst/>
          </a:prstGeom>
        </p:spPr>
        <p:txBody>
          <a:bodyPr/>
          <a:lstStyle/>
          <a:p>
            <a:r>
              <a:rPr dirty="0"/>
              <a:t>Concentrate on the specific questions you are trying to answer, but don’t lose sight of the broader context and safety of your team.</a:t>
            </a:r>
          </a:p>
          <a:p>
            <a:r>
              <a:rPr dirty="0"/>
              <a:t>Don’t create excessive or unrealistic expectations! A rapid needs assessment, as a rule, should be followed by response.  </a:t>
            </a:r>
          </a:p>
          <a:p>
            <a:r>
              <a:rPr dirty="0"/>
              <a:t>Use local knowledge whenever possible.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9" name="Shape 559"/>
          <p:cNvSpPr>
            <a:spLocks noGrp="1"/>
          </p:cNvSpPr>
          <p:nvPr>
            <p:ph type="body" sz="quarter" idx="1"/>
          </p:nvPr>
        </p:nvSpPr>
        <p:spPr>
          <a:prstGeom prst="rect">
            <a:avLst/>
          </a:prstGeom>
        </p:spPr>
        <p:txBody>
          <a:bodyPr/>
          <a:lstStyle/>
          <a:p>
            <a:r>
              <a:rPr dirty="0"/>
              <a:t>Work with partners to identify the rapid needs assessment priorities, methods, and measures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66" name="Shape 566"/>
          <p:cNvSpPr>
            <a:spLocks noGrp="1"/>
          </p:cNvSpPr>
          <p:nvPr>
            <p:ph type="body" sz="quarter" idx="1"/>
          </p:nvPr>
        </p:nvSpPr>
        <p:spPr>
          <a:prstGeom prst="rect">
            <a:avLst/>
          </a:prstGeom>
        </p:spPr>
        <p:txBody>
          <a:bodyPr/>
          <a:lstStyle/>
          <a:p>
            <a:r>
              <a:rPr dirty="0"/>
              <a:t>The make up of the team is dependent on the event, and what needs to be assessed/the scope of the impact.  Safety/security and logistics is critical to every team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73" name="Shape 573"/>
          <p:cNvSpPr>
            <a:spLocks noGrp="1"/>
          </p:cNvSpPr>
          <p:nvPr>
            <p:ph type="body" sz="quarter" idx="1"/>
          </p:nvPr>
        </p:nvSpPr>
        <p:spPr>
          <a:prstGeom prst="rect">
            <a:avLst/>
          </a:prstGeom>
        </p:spPr>
        <p:txBody>
          <a:bodyPr/>
          <a:lstStyle/>
          <a:p>
            <a:r>
              <a:rPr dirty="0"/>
              <a:t>Details of the team is described on the next slide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0" name="Shape 580"/>
          <p:cNvSpPr>
            <a:spLocks noGrp="1"/>
          </p:cNvSpPr>
          <p:nvPr>
            <p:ph type="body" sz="quarter" idx="1"/>
          </p:nvPr>
        </p:nvSpPr>
        <p:spPr>
          <a:prstGeom prst="rect">
            <a:avLst/>
          </a:prstGeom>
        </p:spPr>
        <p:txBody>
          <a:bodyPr/>
          <a:lstStyle/>
          <a:p>
            <a:r>
              <a:rPr dirty="0"/>
              <a:t>Rapid needs assessments are often conducted in disaster settings. Therefore, the assessment teams may need to bring supplies that are usually not needed for an outbreak response or other type of emergency, e.g. food and water.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6" name="Shape 586"/>
          <p:cNvSpPr>
            <a:spLocks noGrp="1"/>
          </p:cNvSpPr>
          <p:nvPr>
            <p:ph type="body" sz="quarter" idx="1"/>
          </p:nvPr>
        </p:nvSpPr>
        <p:spPr>
          <a:prstGeom prst="rect">
            <a:avLst/>
          </a:prstGeom>
        </p:spPr>
        <p:txBody>
          <a:bodyPr/>
          <a:lstStyle/>
          <a:p>
            <a:r>
              <a:rPr dirty="0"/>
              <a:t>Before collecting data for the RNA, consider what information already exists. Focus the RNA data collection efforts on filling information needs.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92" name="Shape 592"/>
          <p:cNvSpPr>
            <a:spLocks noGrp="1"/>
          </p:cNvSpPr>
          <p:nvPr>
            <p:ph type="body" sz="quarter" idx="1"/>
          </p:nvPr>
        </p:nvSpPr>
        <p:spPr>
          <a:prstGeom prst="rect">
            <a:avLst/>
          </a:prstGeom>
        </p:spPr>
        <p:txBody>
          <a:bodyPr/>
          <a:lstStyle/>
          <a:p>
            <a:r>
              <a:rPr dirty="0"/>
              <a:t>Before collecting data for the RNA, consider what information already exists. Focus the RNA data collection efforts on filling information needs.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Shape 60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1" name="Shape 601"/>
          <p:cNvSpPr>
            <a:spLocks noGrp="1"/>
          </p:cNvSpPr>
          <p:nvPr>
            <p:ph type="body" sz="quarter" idx="1"/>
          </p:nvPr>
        </p:nvSpPr>
        <p:spPr>
          <a:prstGeom prst="rect">
            <a:avLst/>
          </a:prstGeom>
        </p:spPr>
        <p:txBody>
          <a:bodyPr/>
          <a:lstStyle/>
          <a:p>
            <a:r>
              <a:rPr dirty="0"/>
              <a:t>When secondary data does not capture the information needed to guide response efforts, primary data collection may be necessary. </a:t>
            </a:r>
          </a:p>
          <a:p>
            <a:endParaRPr dirty="0"/>
          </a:p>
          <a:p>
            <a:r>
              <a:rPr dirty="0"/>
              <a:t>Common options include direct observation, speaking with key informants, and holding community group discussions.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Shape 60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7" name="Shape 607"/>
          <p:cNvSpPr>
            <a:spLocks noGrp="1"/>
          </p:cNvSpPr>
          <p:nvPr>
            <p:ph type="body" sz="quarter" idx="1"/>
          </p:nvPr>
        </p:nvSpPr>
        <p:spPr>
          <a:prstGeom prst="rect">
            <a:avLst/>
          </a:prstGeom>
        </p:spPr>
        <p:txBody>
          <a:bodyPr/>
          <a:lstStyle/>
          <a:p>
            <a:r>
              <a:rPr dirty="0"/>
              <a:t>We’ve previously discussed important topics the RNA might cover. These are a few specific health indicators that are used often.</a:t>
            </a:r>
          </a:p>
          <a:p>
            <a:endParaRPr dirty="0"/>
          </a:p>
          <a:p>
            <a:r>
              <a:rPr dirty="0"/>
              <a:t>Under 5 malnutrition (malnutrition among children 0-59 months of age) and case fatality rates will be discussed further on the next slide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Shape 6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3" name="Shape 613"/>
          <p:cNvSpPr>
            <a:spLocks noGrp="1"/>
          </p:cNvSpPr>
          <p:nvPr>
            <p:ph type="body" sz="quarter" idx="1"/>
          </p:nvPr>
        </p:nvSpPr>
        <p:spPr>
          <a:prstGeom prst="rect">
            <a:avLst/>
          </a:prstGeom>
        </p:spPr>
        <p:txBody>
          <a:bodyPr/>
          <a:lstStyle/>
          <a:p>
            <a:r>
              <a:rPr dirty="0"/>
              <a:t>Under 5 malnutrition can serve as an important indicator for overall population health as changes are often more quickly observed in populations under 5 than the rest of the population.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1" name="Shape 321"/>
          <p:cNvSpPr>
            <a:spLocks noGrp="1"/>
          </p:cNvSpPr>
          <p:nvPr>
            <p:ph type="body" sz="quarter" idx="1"/>
          </p:nvPr>
        </p:nvSpPr>
        <p:spPr>
          <a:prstGeom prst="rect">
            <a:avLst/>
          </a:prstGeom>
        </p:spPr>
        <p:txBody>
          <a:bodyPr/>
          <a:lstStyle/>
          <a:p>
            <a:r>
              <a:rPr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9" name="Shape 619"/>
          <p:cNvSpPr>
            <a:spLocks noGrp="1"/>
          </p:cNvSpPr>
          <p:nvPr>
            <p:ph type="body" sz="quarter" idx="1"/>
          </p:nvPr>
        </p:nvSpPr>
        <p:spPr>
          <a:prstGeom prst="rect">
            <a:avLst/>
          </a:prstGeom>
        </p:spPr>
        <p:txBody>
          <a:bodyPr/>
          <a:lstStyle/>
          <a:p>
            <a:r>
              <a:rPr dirty="0"/>
              <a:t>Timely information sharing is one of the most important components of RNA completion – Information can change quickly, share before it’s too old/unusable.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Shape 6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32" name="Shape 632"/>
          <p:cNvSpPr>
            <a:spLocks noGrp="1"/>
          </p:cNvSpPr>
          <p:nvPr>
            <p:ph type="body" sz="quarter" idx="1"/>
          </p:nvPr>
        </p:nvSpPr>
        <p:spPr>
          <a:prstGeom prst="rect">
            <a:avLst/>
          </a:prstGeom>
        </p:spPr>
        <p:txBody>
          <a:bodyPr/>
          <a:lstStyle/>
          <a:p>
            <a:r>
              <a:rPr dirty="0"/>
              <a:t>The emergency environment can be a very challenging one to work in.  It can create issues with access to individuals and information, and can change rapidly, making information out of date before it is even reported. </a:t>
            </a:r>
          </a:p>
          <a:p>
            <a:r>
              <a:rPr dirty="0"/>
              <a:t>There are also several actors in emergencies which can create challenges around what data are being reported and what those data include.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Shape 64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48" name="Shape 648"/>
          <p:cNvSpPr>
            <a:spLocks noGrp="1"/>
          </p:cNvSpPr>
          <p:nvPr>
            <p:ph type="body" sz="quarter" idx="1"/>
          </p:nvPr>
        </p:nvSpPr>
        <p:spPr>
          <a:prstGeom prst="rect">
            <a:avLst/>
          </a:prstGeom>
        </p:spPr>
        <p:txBody>
          <a:bodyPr/>
          <a:lstStyle/>
          <a:p>
            <a:pPr>
              <a:spcBef>
                <a:spcPts val="400"/>
              </a:spcBef>
            </a:pPr>
            <a:r>
              <a:rPr dirty="0"/>
              <a:t>Combining multiple data sources can be referred to as triangulation  - which involves using multiple data sources produce better understanding and context. </a:t>
            </a:r>
          </a:p>
          <a:p>
            <a:pPr>
              <a:spcBef>
                <a:spcPts val="400"/>
              </a:spcBef>
            </a:pPr>
            <a:r>
              <a:rPr dirty="0"/>
              <a:t>Can combine quantitative and qualitative data or various data sources of the same data type.</a:t>
            </a:r>
          </a:p>
          <a:p>
            <a:pPr>
              <a:spcBef>
                <a:spcPts val="400"/>
              </a:spcBef>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7" name="Shape 347"/>
          <p:cNvSpPr>
            <a:spLocks noGrp="1"/>
          </p:cNvSpPr>
          <p:nvPr>
            <p:ph type="body" sz="quarter" idx="1"/>
          </p:nvPr>
        </p:nvSpPr>
        <p:spPr>
          <a:prstGeom prst="rect">
            <a:avLst/>
          </a:prstGeom>
        </p:spPr>
        <p:txBody>
          <a:bodyPr/>
          <a:lstStyle/>
          <a:p>
            <a:r>
              <a:rPr dirty="0"/>
              <a:t>Rapid needs assessments are a non-routine tool for collecting subjective and objective information in order to measure damage and identify those basic needs of the affected population that require immediate response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53" name="Shape 353"/>
          <p:cNvSpPr>
            <a:spLocks noGrp="1"/>
          </p:cNvSpPr>
          <p:nvPr>
            <p:ph type="body" sz="quarter" idx="1"/>
          </p:nvPr>
        </p:nvSpPr>
        <p:spPr>
          <a:prstGeom prst="rect">
            <a:avLst/>
          </a:prstGeom>
        </p:spPr>
        <p:txBody>
          <a:bodyPr/>
          <a:lstStyle/>
          <a:p>
            <a:pPr>
              <a:spcBef>
                <a:spcPts val="400"/>
              </a:spcBef>
            </a:pPr>
            <a:r>
              <a:rPr dirty="0"/>
              <a:t>Rapid Needs Assessments can help measure the present and potential health impact; assess the adequacy of existing response capacity and immediate additional needs; and recommend priority action for immediate response. </a:t>
            </a:r>
          </a:p>
          <a:p>
            <a:pPr>
              <a:spcBef>
                <a:spcPts val="400"/>
              </a:spcBef>
            </a:pPr>
            <a:endParaRPr dirty="0"/>
          </a:p>
          <a:p>
            <a:pPr>
              <a:spcBef>
                <a:spcPts val="400"/>
              </a:spcBef>
            </a:pPr>
            <a:r>
              <a:rPr dirty="0"/>
              <a:t>The term Rapid Needs Assessment is also used for other non-health related assessments in other disciplines. This training module is focused on health assessments.</a:t>
            </a:r>
          </a:p>
          <a:p>
            <a:endParaRPr dirty="0"/>
          </a:p>
          <a:p>
            <a:pPr>
              <a:spcBef>
                <a:spcPts val="400"/>
              </a:spcBef>
              <a:defRPr>
                <a:solidFill>
                  <a:srgbClr val="548235"/>
                </a:solidFill>
              </a:defRPr>
            </a:pPr>
            <a:r>
              <a:rPr dirty="0"/>
              <a:t>Note: A Rapid Needs Assessment is usually conducted AFTER a public health event occurs; the RNA is used to evaluate the current situation and inform the response needs and priorities. A Rapid Needs Assessment should not be confused with a Rapid </a:t>
            </a:r>
            <a:r>
              <a:rPr u="sng" dirty="0"/>
              <a:t>Risk</a:t>
            </a:r>
            <a:r>
              <a:rPr dirty="0"/>
              <a:t> Assessment which measures </a:t>
            </a:r>
            <a:r>
              <a:rPr u="sng" dirty="0"/>
              <a:t>risk</a:t>
            </a:r>
            <a:r>
              <a:rPr dirty="0"/>
              <a:t> of health effects. More information on Rapid </a:t>
            </a:r>
            <a:r>
              <a:rPr u="sng" dirty="0"/>
              <a:t>Risk</a:t>
            </a:r>
            <a:r>
              <a:rPr dirty="0"/>
              <a:t> Assessments is in </a:t>
            </a:r>
            <a:r>
              <a:rPr dirty="0">
                <a:latin typeface="Source Sans Pro Bold"/>
                <a:ea typeface="Source Sans Pro Bold"/>
                <a:cs typeface="Source Sans Pro Bold"/>
                <a:sym typeface="Source Sans Pro Bold"/>
              </a:rPr>
              <a:t>B5.1 Rapid Risk Assessment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Shape 4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13" name="Shape 413"/>
          <p:cNvSpPr>
            <a:spLocks noGrp="1"/>
          </p:cNvSpPr>
          <p:nvPr>
            <p:ph type="body" sz="quarter" idx="1"/>
          </p:nvPr>
        </p:nvSpPr>
        <p:spPr>
          <a:prstGeom prst="rect">
            <a:avLst/>
          </a:prstGeom>
        </p:spPr>
        <p:txBody>
          <a:bodyPr/>
          <a:lstStyle/>
          <a:p>
            <a:r>
              <a:rPr dirty="0"/>
              <a:t>A rapid needs assessment of the scope of the damage allows planners and responders to estimate initial resource needs and to a lesser extent, how long the response may take.</a:t>
            </a:r>
          </a:p>
          <a:p>
            <a:endParaRPr dirty="0"/>
          </a:p>
          <a:p>
            <a:r>
              <a:rPr dirty="0"/>
              <a:t>Additional information on counting, calculating proportions, describing in </a:t>
            </a:r>
            <a:r>
              <a:rPr dirty="0">
                <a:latin typeface="Source Sans Pro Bold"/>
                <a:ea typeface="Source Sans Pro Bold"/>
                <a:cs typeface="Source Sans Pro Bold"/>
                <a:sym typeface="Source Sans Pro Bold"/>
              </a:rPr>
              <a:t>B1.1 Basic Epidemiology for Public Health Practice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hape 43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8" name="Shape 438"/>
          <p:cNvSpPr>
            <a:spLocks noGrp="1"/>
          </p:cNvSpPr>
          <p:nvPr>
            <p:ph type="body" sz="quarter" idx="1"/>
          </p:nvPr>
        </p:nvSpPr>
        <p:spPr>
          <a:prstGeom prst="rect">
            <a:avLst/>
          </a:prstGeom>
        </p:spPr>
        <p:txBody>
          <a:bodyPr/>
          <a:lstStyle/>
          <a:p>
            <a:r>
              <a:rPr dirty="0"/>
              <a:t>Rapid needs assessments can include assessments of the environmental conditions such as </a:t>
            </a:r>
          </a:p>
          <a:p>
            <a:pPr marL="171450" indent="-171450">
              <a:buSzPct val="100000"/>
              <a:buFont typeface="Arial"/>
              <a:buChar char="•"/>
            </a:pPr>
            <a:r>
              <a:rPr dirty="0"/>
              <a:t>Status of the water supply</a:t>
            </a:r>
          </a:p>
          <a:p>
            <a:pPr marL="171450" indent="-171450">
              <a:buSzPct val="100000"/>
              <a:buFont typeface="Arial"/>
              <a:buChar char="•"/>
            </a:pPr>
            <a:r>
              <a:rPr dirty="0"/>
              <a:t>Status of sanitation system</a:t>
            </a:r>
          </a:p>
          <a:p>
            <a:pPr marL="171450" indent="-171450">
              <a:buSzPct val="100000"/>
              <a:buFont typeface="Arial"/>
              <a:buChar char="•"/>
            </a:pPr>
            <a:r>
              <a:rPr dirty="0"/>
              <a:t>Material possessions and shelter needs</a:t>
            </a:r>
          </a:p>
          <a:p>
            <a:pPr marL="171450" indent="-171450">
              <a:buSzPct val="100000"/>
              <a:buFont typeface="Arial"/>
              <a:buChar char="•"/>
            </a:pPr>
            <a:r>
              <a:rPr dirty="0"/>
              <a:t>Characteristics of the area, such as level of damage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Shape 46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61" name="Shape 461"/>
          <p:cNvSpPr>
            <a:spLocks noGrp="1"/>
          </p:cNvSpPr>
          <p:nvPr>
            <p:ph type="body" sz="quarter" idx="1"/>
          </p:nvPr>
        </p:nvSpPr>
        <p:spPr>
          <a:prstGeom prst="rect">
            <a:avLst/>
          </a:prstGeom>
        </p:spPr>
        <p:txBody>
          <a:bodyPr/>
          <a:lstStyle/>
          <a:p>
            <a:r>
              <a:rPr dirty="0"/>
              <a:t>Quality of life can be impacted by a myriad of indicators. Rapid needs assessments identify potential vulnerabilities that may continue to directly impact the affected population.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86" name="Shape 486"/>
          <p:cNvSpPr>
            <a:spLocks noGrp="1"/>
          </p:cNvSpPr>
          <p:nvPr>
            <p:ph type="body" sz="quarter" idx="1"/>
          </p:nvPr>
        </p:nvSpPr>
        <p:spPr>
          <a:prstGeom prst="rect">
            <a:avLst/>
          </a:prstGeom>
        </p:spPr>
        <p:txBody>
          <a:bodyPr/>
          <a:lstStyle/>
          <a:p>
            <a:r>
              <a:rPr dirty="0"/>
              <a:t>Information on health status helps identify who may need medical services and who may be at risk of illness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Shape 50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09" name="Shape 509"/>
          <p:cNvSpPr>
            <a:spLocks noGrp="1"/>
          </p:cNvSpPr>
          <p:nvPr>
            <p:ph type="body" sz="quarter" idx="1"/>
          </p:nvPr>
        </p:nvSpPr>
        <p:spPr>
          <a:prstGeom prst="rect">
            <a:avLst/>
          </a:prstGeom>
        </p:spPr>
        <p:txBody>
          <a:bodyPr/>
          <a:lstStyle/>
          <a:p>
            <a:r>
              <a:rPr dirty="0"/>
              <a:t>Secondary health hazards are indirect and may include vectors that spread disease after the initial event, mental health effects, and exacerbation of chronic illnesses due to lack of healthcare access.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7" name="Subtitle 5"/>
          <p:cNvSpPr txBox="1"/>
          <p:nvPr/>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pic>
        <p:nvPicPr>
          <p:cNvPr id="28"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4FB0FA3C-0FA9-1A6A-1913-8C0816F7B81B}"/>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1671252-7CFF-56E8-A682-7B7ABF4F7C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8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AB84827B-2084-A9CA-6F84-DBCE6A8F5180}"/>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EB6CD7E-7980-359C-E847-0DE897E75CC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CAB3BFD2-5490-519A-4698-AE43B3157AC2}"/>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9"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pic>
        <p:nvPicPr>
          <p:cNvPr id="201" name="Picture 2" descr="Picture 2"/>
          <p:cNvPicPr>
            <a:picLocks noChangeAspect="1"/>
          </p:cNvPicPr>
          <p:nvPr/>
        </p:nvPicPr>
        <p:blipFill>
          <a:blip r:embed="rId2"/>
          <a:stretch>
            <a:fillRect/>
          </a:stretch>
        </p:blipFill>
        <p:spPr>
          <a:xfrm>
            <a:off x="74342" y="6310295"/>
            <a:ext cx="1548718" cy="474296"/>
          </a:xfrm>
          <a:prstGeom prst="rect">
            <a:avLst/>
          </a:prstGeom>
          <a:ln w="12700">
            <a:miter lim="400000"/>
          </a:ln>
        </p:spPr>
      </p:pic>
      <p:pic>
        <p:nvPicPr>
          <p:cNvPr id="204"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205"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91A90225-A1D2-F740-33BF-9657CA450162}"/>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320E406E-6C22-8FD8-BF2A-99B3CF8B095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BD2CBA03-91BA-8086-53D5-AF3B96B49249}"/>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3"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21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j-lt"/>
                <a:ea typeface="+mj-ea"/>
                <a:cs typeface="+mj-cs"/>
                <a:sym typeface="Source Sans Pro Regular"/>
              </a:defRPr>
            </a:pPr>
            <a:endParaRPr dirty="0"/>
          </a:p>
        </p:txBody>
      </p:sp>
      <p:pic>
        <p:nvPicPr>
          <p:cNvPr id="220"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21"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2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3" name="Body Level One…"/>
          <p:cNvSpPr txBox="1">
            <a:spLocks noGrp="1"/>
          </p:cNvSpPr>
          <p:nvPr>
            <p:ph type="body" idx="1"/>
          </p:nvPr>
        </p:nvSpPr>
        <p:spPr>
          <a:xfrm>
            <a:off x="797442" y="842962"/>
            <a:ext cx="10450422"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C35186-29E2-9D83-5B38-2BAFB2500E11}"/>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9BA8D24-7E2B-144F-8D43-A44D53B50E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798C5459-EAEB-DE74-7AD6-61DE4E3DC57F}"/>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38" name="Rectangle 2"/>
          <p:cNvSpPr txBox="1"/>
          <p:nvPr/>
        </p:nvSpPr>
        <p:spPr>
          <a:xfrm>
            <a:off x="197605" y="57698"/>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3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7D8FA4-C7FE-D0AA-9668-DB8FB5223FFE}"/>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BF50EEA-D050-9B08-86BD-2A01B22B37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38AD3B67-CC52-0139-012E-BFFE1F892317}"/>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18793" y="-96930"/>
            <a:ext cx="5889687" cy="752648"/>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54" name="Title Text"/>
          <p:cNvSpPr txBox="1">
            <a:spLocks noGrp="1"/>
          </p:cNvSpPr>
          <p:nvPr>
            <p:ph type="title"/>
          </p:nvPr>
        </p:nvSpPr>
        <p:spPr>
          <a:xfrm>
            <a:off x="215333" y="-26675"/>
            <a:ext cx="3571876" cy="646113"/>
          </a:xfrm>
          <a:prstGeom prst="rect">
            <a:avLst/>
          </a:prstGeom>
        </p:spPr>
        <p:txBody>
          <a:bodyPr/>
          <a:lstStyle/>
          <a:p>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8AE933B-5CC7-21CF-2BB4-0A7002189CAF}"/>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04B3D49-72C1-18FF-0E15-9FA1D638397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CB936192-A4CE-1B05-7EBD-9641C94BE528}"/>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194795"/>
            <a:ext cx="7421327" cy="948378"/>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7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81006F9-2A6D-AAF9-D1A7-B3E4696C0A2E}"/>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67832C08-4B7E-1B3D-16CD-D9AA3BDA16D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9B4934C1-2553-8892-C8DE-941B06515538}"/>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7" name="Image" descr="Image"/>
          <p:cNvPicPr>
            <a:picLocks noChangeAspect="1"/>
          </p:cNvPicPr>
          <p:nvPr/>
        </p:nvPicPr>
        <p:blipFill>
          <a:blip r:embed="rId2"/>
          <a:srcRect t="43728"/>
          <a:stretch>
            <a:fillRect/>
          </a:stretch>
        </p:blipFill>
        <p:spPr>
          <a:xfrm>
            <a:off x="-460363" y="-35923"/>
            <a:ext cx="10192394" cy="732936"/>
          </a:xfrm>
          <a:prstGeom prst="rect">
            <a:avLst/>
          </a:prstGeom>
          <a:ln w="12700">
            <a:miter lim="400000"/>
          </a:ln>
        </p:spPr>
      </p:pic>
      <p:pic>
        <p:nvPicPr>
          <p:cNvPr id="2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7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8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82"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28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6" name="Click to add text"/>
          <p:cNvSpPr txBox="1">
            <a:spLocks noGrp="1"/>
          </p:cNvSpPr>
          <p:nvPr>
            <p:ph type="title" hasCustomPrompt="1"/>
          </p:nvPr>
        </p:nvSpPr>
        <p:spPr>
          <a:xfrm>
            <a:off x="266820" y="-26675"/>
            <a:ext cx="3571876"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BDD6AC8E-8655-A2AC-AF4F-EA828A74F600}"/>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91335A7-DAC1-60F5-6BF7-E77B7D0FB0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F849ECFF-96E8-13C0-787E-98C1084C417A}"/>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9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29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29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30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2" name="Click to add text"/>
          <p:cNvSpPr txBox="1">
            <a:spLocks noGrp="1"/>
          </p:cNvSpPr>
          <p:nvPr>
            <p:ph type="title" hasCustomPrompt="1"/>
          </p:nvPr>
        </p:nvSpPr>
        <p:spPr>
          <a:xfrm>
            <a:off x="297712" y="70580"/>
            <a:ext cx="3571876"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032B1F8D-3994-8828-5508-E0F6FA8AF201}"/>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230BA85-CD13-66CB-349D-82F93D1F885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3073B588-F26F-E298-9CAB-54205444D799}"/>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45"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45E1A0E-7C77-4D22-E047-C15B16160DD0}"/>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F09FE9D7-708B-C1FF-F579-97D9BA785A2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2EDBEB35-C9F8-DDD7-0504-F27A90EE81DA}"/>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pic>
        <p:nvPicPr>
          <p:cNvPr id="56"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295"/>
            <a:ext cx="1548718" cy="474296"/>
          </a:xfrm>
          <a:prstGeom prst="rect">
            <a:avLst/>
          </a:prstGeom>
          <a:ln w="12700">
            <a:miter lim="400000"/>
          </a:ln>
        </p:spPr>
      </p:pic>
      <p:sp>
        <p:nvSpPr>
          <p:cNvPr id="60"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Subtitle 5">
            <a:extLst>
              <a:ext uri="{FF2B5EF4-FFF2-40B4-BE49-F238E27FC236}">
                <a16:creationId xmlns:a16="http://schemas.microsoft.com/office/drawing/2014/main" id="{53336339-B11F-1861-BBDF-203F2A08CD54}"/>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86BCB13B-697C-B49D-3B7D-A12FD76F321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14378D94-07D1-133A-3FCE-C5E8E9177620}"/>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7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150D04F-5631-B357-C37A-5A6062F0B67F}"/>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2A34B78-3AD2-F375-D7BC-2AA9C2E4CBC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566CB1A1-7930-A9C7-3E13-6DABA65FBE44}"/>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9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92"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96" name="Title Text"/>
          <p:cNvSpPr txBox="1">
            <a:spLocks noGrp="1"/>
          </p:cNvSpPr>
          <p:nvPr>
            <p:ph type="title"/>
          </p:nvPr>
        </p:nvSpPr>
        <p:spPr>
          <a:xfrm>
            <a:off x="233916" y="487691"/>
            <a:ext cx="3264195" cy="1183995"/>
          </a:xfrm>
          <a:prstGeom prst="rect">
            <a:avLst/>
          </a:prstGeom>
        </p:spPr>
        <p:txBody>
          <a:bodyPr/>
          <a:lstStyle/>
          <a:p>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500897F-37C5-E2E8-D13F-F4926E37F2D1}"/>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2107F5D-B302-F071-B958-035579A3D74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Rounded Rectangle 3">
            <a:extLst>
              <a:ext uri="{FF2B5EF4-FFF2-40B4-BE49-F238E27FC236}">
                <a16:creationId xmlns:a16="http://schemas.microsoft.com/office/drawing/2014/main" id="{3A5C1474-0401-3FD7-ADE3-3C8583721FD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5" name="Subtitle 5">
            <a:extLst>
              <a:ext uri="{FF2B5EF4-FFF2-40B4-BE49-F238E27FC236}">
                <a16:creationId xmlns:a16="http://schemas.microsoft.com/office/drawing/2014/main" id="{731DEF6B-BA68-F8AC-C69B-6C1AF99819B0}"/>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10"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1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8513E8D-B136-96B5-9386-E1EDEFC720A1}"/>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8298481-AA0C-A3B7-6DD4-B283A0EED8D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4">
            <a:extLst>
              <a:ext uri="{FF2B5EF4-FFF2-40B4-BE49-F238E27FC236}">
                <a16:creationId xmlns:a16="http://schemas.microsoft.com/office/drawing/2014/main" id="{3FDE1CC3-6032-ABCD-9053-5B842F9610EE}"/>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AE87FAC8-63BA-FBDF-4DFC-886B68FEC3C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33489C97-BFAE-5A76-BE40-EA17EC30646B}"/>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A92D48-2B6E-99FD-39C8-014097F3CBF3}"/>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A97A31A6-17B3-693D-0BAD-58F072F595C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5">
            <a:extLst>
              <a:ext uri="{FF2B5EF4-FFF2-40B4-BE49-F238E27FC236}">
                <a16:creationId xmlns:a16="http://schemas.microsoft.com/office/drawing/2014/main" id="{012D3547-2434-F0DB-EA8F-61077AF4DF25}"/>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81BAFCB5-0A02-0F8B-9017-EDBE82282AB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5402E38F-77F2-5E56-1F36-1964088A300F}"/>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46"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5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7EDC449-713A-EDE4-B02E-5DC2B4A24237}"/>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47497449-A999-0D39-4FF7-0247CAF2064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E58F4C1A-72DA-4891-8B0B-144265C39C8D}"/>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AB7D8C46-C669-365B-059B-2FEBDF39C2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3A57CED4-060B-EEE1-111A-DE3705727BEE}"/>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6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6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16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pic>
        <p:nvPicPr>
          <p:cNvPr id="164" name="Picture 2" descr="Picture 2"/>
          <p:cNvPicPr>
            <a:picLocks noChangeAspect="1"/>
          </p:cNvPicPr>
          <p:nvPr/>
        </p:nvPicPr>
        <p:blipFill>
          <a:blip r:embed="rId4"/>
          <a:stretch>
            <a:fillRect/>
          </a:stretch>
        </p:blipFill>
        <p:spPr>
          <a:xfrm>
            <a:off x="74342" y="6310295"/>
            <a:ext cx="1548718" cy="474296"/>
          </a:xfrm>
          <a:prstGeom prst="rect">
            <a:avLst/>
          </a:prstGeom>
          <a:ln w="12700">
            <a:miter lim="400000"/>
          </a:ln>
        </p:spPr>
      </p:pic>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2BBB41F-1E8E-C469-2AA1-7F4B83131CB0}"/>
              </a:ext>
            </a:extLst>
          </p:cNvPr>
          <p:cNvSpPr txBox="1"/>
          <p:nvPr userDrawn="1"/>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7126E098-A81C-34E1-3D75-2FC5B171510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TextBox 6">
            <a:extLst>
              <a:ext uri="{FF2B5EF4-FFF2-40B4-BE49-F238E27FC236}">
                <a16:creationId xmlns:a16="http://schemas.microsoft.com/office/drawing/2014/main" id="{76B229A6-6189-4BDF-8B77-8024F59A4AE1}"/>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2C506C09-E725-CCB2-AD01-1A728C8846A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714FEF22-A6FE-EFA7-991D-45BAF00A5CD6}"/>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pic>
        <p:nvPicPr>
          <p:cNvPr id="6" name="Picture 2" descr="Picture 2"/>
          <p:cNvPicPr>
            <a:picLocks noChangeAspect="1"/>
          </p:cNvPicPr>
          <p:nvPr/>
        </p:nvPicPr>
        <p:blipFill>
          <a:blip r:embed="rId22"/>
          <a:stretch>
            <a:fillRect/>
          </a:stretch>
        </p:blipFill>
        <p:spPr>
          <a:xfrm>
            <a:off x="74342" y="6310295"/>
            <a:ext cx="1548718" cy="474296"/>
          </a:xfrm>
          <a:prstGeom prst="rect">
            <a:avLst/>
          </a:prstGeom>
          <a:ln w="12700">
            <a:miter lim="400000"/>
          </a:ln>
        </p:spPr>
      </p:pic>
      <p:sp>
        <p:nvSpPr>
          <p:cNvPr id="7" name="Subtitle 5"/>
          <p:cNvSpPr txBox="1"/>
          <p:nvPr/>
        </p:nvSpPr>
        <p:spPr>
          <a:xfrm>
            <a:off x="8071897" y="6528634"/>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9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50EF9F7-C12C-9722-B8C3-7C7C4D9632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5" name="Subtitle 5">
            <a:extLst>
              <a:ext uri="{FF2B5EF4-FFF2-40B4-BE49-F238E27FC236}">
                <a16:creationId xmlns:a16="http://schemas.microsoft.com/office/drawing/2014/main" id="{75C9DFCD-6EFC-246C-AC9D-27F3A14640BF}"/>
              </a:ext>
            </a:extLst>
          </p:cNvPr>
          <p:cNvSpPr txBox="1"/>
          <p:nvPr userDrawn="1"/>
        </p:nvSpPr>
        <p:spPr>
          <a:xfrm>
            <a:off x="8071897" y="6684368"/>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B5.2 R</a:t>
            </a:r>
            <a:r>
              <a:rPr lang="hu-HU" dirty="0"/>
              <a:t>apid </a:t>
            </a:r>
            <a:r>
              <a:rPr dirty="0"/>
              <a:t>N</a:t>
            </a:r>
            <a:r>
              <a:rPr lang="hu-HU" dirty="0"/>
              <a:t>eeds </a:t>
            </a:r>
            <a:r>
              <a:rPr dirty="0"/>
              <a:t>A</a:t>
            </a:r>
            <a:r>
              <a:rPr lang="hu-HU" dirty="0"/>
              <a:t>ssessment </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1"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l" defTabSz="289321"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www.paho.org/disasters/index.php?option=com_content&amp;view=article&amp;id=744:rapid-needs-assessment&amp;Itemid=0&amp;lang=en" TargetMode="External"/><Relationship Id="rId2" Type="http://schemas.openxmlformats.org/officeDocument/2006/relationships/hyperlink" Target="http://www.wpro.who.int/vietnam/publications/rapid_health_assessment_protocols.pdf" TargetMode="External"/><Relationship Id="rId1" Type="http://schemas.openxmlformats.org/officeDocument/2006/relationships/slideLayout" Target="../slideLayouts/slideLayout7.xml"/><Relationship Id="rId5" Type="http://schemas.openxmlformats.org/officeDocument/2006/relationships/hyperlink" Target="http://www.ifrc.org/Global/Publications/disasters/guidelines/guidelines-emergency.pdf" TargetMode="External"/><Relationship Id="rId4" Type="http://schemas.openxmlformats.org/officeDocument/2006/relationships/hyperlink" Target="http://www.who.int/hac/network/global_health_cluster/ira_guidance_note_june2009.pd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2"/>
          <p:cNvSpPr txBox="1">
            <a:spLocks noGrp="1"/>
          </p:cNvSpPr>
          <p:nvPr>
            <p:ph type="title"/>
          </p:nvPr>
        </p:nvSpPr>
        <p:spPr>
          <a:xfrm>
            <a:off x="517796" y="1446137"/>
            <a:ext cx="5407015" cy="2410277"/>
          </a:xfrm>
          <a:prstGeom prst="rect">
            <a:avLst/>
          </a:prstGeom>
        </p:spPr>
        <p:txBody>
          <a:bodyPr/>
          <a:lstStyle/>
          <a:p>
            <a:r>
              <a:rPr b="1" dirty="0"/>
              <a:t>Rapid Needs Assessment</a:t>
            </a:r>
          </a:p>
        </p:txBody>
      </p:sp>
      <p:sp>
        <p:nvSpPr>
          <p:cNvPr id="314" name="TextBox 5"/>
          <p:cNvSpPr txBox="1"/>
          <p:nvPr/>
        </p:nvSpPr>
        <p:spPr>
          <a:xfrm>
            <a:off x="517796" y="1608689"/>
            <a:ext cx="6058839"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dirty="0"/>
              <a:t>B5.2</a:t>
            </a:r>
          </a:p>
        </p:txBody>
      </p:sp>
      <p:sp>
        <p:nvSpPr>
          <p:cNvPr id="315"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ext Placeholder 6"/>
          <p:cNvSpPr txBox="1">
            <a:spLocks noGrp="1"/>
          </p:cNvSpPr>
          <p:nvPr>
            <p:ph type="body" sz="half" idx="1"/>
          </p:nvPr>
        </p:nvSpPr>
        <p:spPr>
          <a:xfrm>
            <a:off x="1071170" y="1541710"/>
            <a:ext cx="4772540" cy="3774581"/>
          </a:xfrm>
          <a:prstGeom prst="rect">
            <a:avLst/>
          </a:prstGeom>
        </p:spPr>
        <p:txBody>
          <a:bodyPr/>
          <a:lstStyle/>
          <a:p>
            <a:pPr marL="342900" indent="-342900">
              <a:lnSpc>
                <a:spcPct val="81000"/>
              </a:lnSpc>
              <a:buClr>
                <a:schemeClr val="accent3"/>
              </a:buClr>
              <a:buSzPct val="100000"/>
              <a:buFont typeface="Arial"/>
              <a:buChar char="•"/>
            </a:pPr>
            <a:r>
              <a:rPr dirty="0"/>
              <a:t>Set response priorities</a:t>
            </a:r>
          </a:p>
          <a:p>
            <a:pPr marL="342900" indent="-342900">
              <a:lnSpc>
                <a:spcPct val="81000"/>
              </a:lnSpc>
              <a:buClr>
                <a:schemeClr val="accent3"/>
              </a:buClr>
              <a:buSzPct val="100000"/>
              <a:buFont typeface="Arial"/>
              <a:buChar char="•"/>
            </a:pPr>
            <a:r>
              <a:rPr dirty="0"/>
              <a:t>Identify most affected regions and populations</a:t>
            </a:r>
          </a:p>
          <a:p>
            <a:pPr marL="342900" indent="-342900">
              <a:lnSpc>
                <a:spcPct val="81000"/>
              </a:lnSpc>
              <a:buClr>
                <a:schemeClr val="accent3"/>
              </a:buClr>
              <a:buSzPct val="100000"/>
              <a:buFont typeface="Arial"/>
              <a:buChar char="•"/>
            </a:pPr>
            <a:r>
              <a:rPr dirty="0"/>
              <a:t>Determine external resources required to respond adequately</a:t>
            </a:r>
          </a:p>
          <a:p>
            <a:pPr marL="342900" indent="-342900">
              <a:lnSpc>
                <a:spcPct val="81000"/>
              </a:lnSpc>
              <a:buClr>
                <a:schemeClr val="accent3"/>
              </a:buClr>
              <a:buSzPct val="100000"/>
              <a:buFont typeface="Arial"/>
              <a:buChar char="•"/>
            </a:pPr>
            <a:r>
              <a:rPr dirty="0"/>
              <a:t>Anticipate need to direct and/or request resources</a:t>
            </a:r>
          </a:p>
          <a:p>
            <a:pPr marL="342900" indent="-342900">
              <a:lnSpc>
                <a:spcPct val="81000"/>
              </a:lnSpc>
              <a:buClr>
                <a:schemeClr val="accent3"/>
              </a:buClr>
              <a:buSzPct val="100000"/>
              <a:buFont typeface="Arial"/>
              <a:buChar char="•"/>
            </a:pPr>
            <a:r>
              <a:rPr dirty="0"/>
              <a:t>Coordinate response efforts to avoid duplication</a:t>
            </a:r>
          </a:p>
          <a:p>
            <a:pPr marL="342900" indent="-342900">
              <a:lnSpc>
                <a:spcPct val="81000"/>
              </a:lnSpc>
              <a:buClr>
                <a:schemeClr val="accent3"/>
              </a:buClr>
              <a:buSzPct val="100000"/>
              <a:buFont typeface="Arial"/>
              <a:buChar char="•"/>
            </a:pPr>
            <a:r>
              <a:rPr dirty="0"/>
              <a:t>Identify gaps in information, needs and response</a:t>
            </a:r>
          </a:p>
        </p:txBody>
      </p:sp>
      <p:pic>
        <p:nvPicPr>
          <p:cNvPr id="362" name="Picture 4" descr="Picture 4"/>
          <p:cNvPicPr>
            <a:picLocks noChangeAspect="1"/>
          </p:cNvPicPr>
          <p:nvPr/>
        </p:nvPicPr>
        <p:blipFill>
          <a:blip r:embed="rId2"/>
          <a:stretch>
            <a:fillRect/>
          </a:stretch>
        </p:blipFill>
        <p:spPr>
          <a:xfrm>
            <a:off x="6009938" y="1816503"/>
            <a:ext cx="4381950" cy="3286462"/>
          </a:xfrm>
          <a:prstGeom prst="rect">
            <a:avLst/>
          </a:prstGeom>
          <a:ln w="12700">
            <a:miter lim="400000"/>
          </a:ln>
        </p:spPr>
      </p:pic>
      <p:sp>
        <p:nvSpPr>
          <p:cNvPr id="363" name="TextBox 5"/>
          <p:cNvSpPr txBox="1"/>
          <p:nvPr/>
        </p:nvSpPr>
        <p:spPr>
          <a:xfrm>
            <a:off x="6055660" y="5102962"/>
            <a:ext cx="971500" cy="218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800">
                <a:latin typeface="+mj-lt"/>
                <a:ea typeface="+mj-ea"/>
                <a:cs typeface="+mj-cs"/>
                <a:sym typeface="Source Sans Pro Regular"/>
              </a:defRPr>
            </a:lvl1pPr>
          </a:lstStyle>
          <a:p>
            <a:r>
              <a:rPr dirty="0"/>
              <a:t>Source: World Vision</a:t>
            </a:r>
          </a:p>
        </p:txBody>
      </p:sp>
      <p:sp>
        <p:nvSpPr>
          <p:cNvPr id="364" name="Title 1"/>
          <p:cNvSpPr txBox="1">
            <a:spLocks noGrp="1"/>
          </p:cNvSpPr>
          <p:nvPr>
            <p:ph type="title" idx="4294967295"/>
          </p:nvPr>
        </p:nvSpPr>
        <p:spPr>
          <a:xfrm>
            <a:off x="188832" y="48227"/>
            <a:ext cx="6078804" cy="756550"/>
          </a:xfrm>
          <a:prstGeom prst="rect">
            <a:avLst/>
          </a:prstGeom>
        </p:spPr>
        <p:txBody>
          <a:bodyPr/>
          <a:lstStyle/>
          <a:p>
            <a:r>
              <a:rPr b="1" dirty="0"/>
              <a:t>Uses of Rapid Needs Assessment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Title 1"/>
          <p:cNvSpPr txBox="1">
            <a:spLocks noGrp="1"/>
          </p:cNvSpPr>
          <p:nvPr>
            <p:ph type="title"/>
          </p:nvPr>
        </p:nvSpPr>
        <p:spPr>
          <a:xfrm>
            <a:off x="388936" y="63972"/>
            <a:ext cx="3573998" cy="1433691"/>
          </a:xfrm>
          <a:prstGeom prst="rect">
            <a:avLst/>
          </a:prstGeom>
        </p:spPr>
        <p:txBody>
          <a:bodyPr>
            <a:normAutofit/>
          </a:bodyPr>
          <a:lstStyle>
            <a:lvl1pPr defTabSz="277749">
              <a:defRPr sz="3072"/>
            </a:lvl1pPr>
          </a:lstStyle>
          <a:p>
            <a:r>
              <a:rPr sz="3200" b="1" dirty="0"/>
              <a:t>Overall questions in a Rapid Needs Assessment</a:t>
            </a:r>
          </a:p>
        </p:txBody>
      </p:sp>
      <p:sp>
        <p:nvSpPr>
          <p:cNvPr id="368" name="Content Placeholder 2"/>
          <p:cNvSpPr txBox="1">
            <a:spLocks noGrp="1"/>
          </p:cNvSpPr>
          <p:nvPr>
            <p:ph type="body" idx="1"/>
          </p:nvPr>
        </p:nvSpPr>
        <p:spPr>
          <a:xfrm>
            <a:off x="4273550" y="1526381"/>
            <a:ext cx="7529514" cy="3805238"/>
          </a:xfrm>
          <a:prstGeom prst="rect">
            <a:avLst/>
          </a:prstGeom>
        </p:spPr>
        <p:txBody>
          <a:bodyPr/>
          <a:lstStyle/>
          <a:p>
            <a:pPr marL="342900" indent="-342900">
              <a:buClr>
                <a:schemeClr val="accent3"/>
              </a:buClr>
              <a:buSzPct val="100000"/>
              <a:buFont typeface="Arial"/>
              <a:buChar char="•"/>
              <a:defRPr sz="2800"/>
            </a:pPr>
            <a:r>
              <a:rPr dirty="0"/>
              <a:t>Is there an emergency or not?</a:t>
            </a:r>
          </a:p>
          <a:p>
            <a:pPr marL="342900" indent="-342900">
              <a:buClr>
                <a:schemeClr val="accent3"/>
              </a:buClr>
              <a:buSzPct val="100000"/>
              <a:buFont typeface="Arial"/>
              <a:buChar char="•"/>
              <a:defRPr sz="2800"/>
            </a:pPr>
            <a:r>
              <a:rPr dirty="0"/>
              <a:t>What is the main health problem?</a:t>
            </a:r>
          </a:p>
          <a:p>
            <a:pPr marL="342900" indent="-342900">
              <a:buClr>
                <a:schemeClr val="accent3"/>
              </a:buClr>
              <a:buSzPct val="100000"/>
              <a:buFont typeface="Arial"/>
              <a:buChar char="•"/>
              <a:defRPr sz="2800"/>
            </a:pPr>
            <a:r>
              <a:rPr dirty="0"/>
              <a:t>What is the existing response capacity?</a:t>
            </a:r>
          </a:p>
          <a:p>
            <a:pPr marL="342900" indent="-342900">
              <a:buClr>
                <a:schemeClr val="accent3"/>
              </a:buClr>
              <a:buSzPct val="100000"/>
              <a:buFont typeface="Arial"/>
              <a:buChar char="•"/>
              <a:defRPr sz="2800"/>
            </a:pPr>
            <a:r>
              <a:rPr dirty="0"/>
              <a:t>What resources are needed to address gaps? </a:t>
            </a:r>
          </a:p>
          <a:p>
            <a:pPr marL="342900" indent="-342900">
              <a:buClr>
                <a:schemeClr val="accent3"/>
              </a:buClr>
              <a:buSzPct val="100000"/>
              <a:buFont typeface="Arial"/>
              <a:buChar char="•"/>
              <a:defRPr sz="2800"/>
            </a:pPr>
            <a:r>
              <a:rPr dirty="0"/>
              <a:t>What decisions need to be made?</a:t>
            </a:r>
          </a:p>
          <a:p>
            <a:pPr marL="790575" lvl="1" indent="-333375">
              <a:spcBef>
                <a:spcPts val="100"/>
              </a:spcBef>
              <a:buClr>
                <a:schemeClr val="accent3"/>
              </a:buClr>
              <a:buSzPct val="75000"/>
              <a:buFont typeface="Arial"/>
              <a:buChar char="๏"/>
              <a:defRPr sz="2800"/>
            </a:pPr>
            <a:r>
              <a:rPr dirty="0"/>
              <a:t>Who should make these decisions?</a:t>
            </a:r>
          </a:p>
          <a:p>
            <a:pPr marL="790575" lvl="1" indent="-333375">
              <a:spcBef>
                <a:spcPts val="100"/>
              </a:spcBef>
              <a:buClr>
                <a:schemeClr val="accent3"/>
              </a:buClr>
              <a:buSzPct val="75000"/>
              <a:buFont typeface="Arial"/>
              <a:buChar char="๏"/>
              <a:defRPr sz="2800"/>
            </a:pPr>
            <a:r>
              <a:rPr dirty="0"/>
              <a:t>What information is needed to make these decisions?</a:t>
            </a:r>
          </a:p>
          <a:p>
            <a:pPr marL="790575" lvl="1" indent="-333375">
              <a:spcBef>
                <a:spcPts val="100"/>
              </a:spcBef>
              <a:buClr>
                <a:schemeClr val="accent3"/>
              </a:buClr>
              <a:buSzPct val="75000"/>
              <a:buFont typeface="Arial"/>
              <a:buChar char="๏"/>
              <a:defRPr sz="2800"/>
            </a:pPr>
            <a:r>
              <a:rPr dirty="0"/>
              <a:t>Where can we get this information?</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p:nvPr/>
        </p:nvSpPr>
        <p:spPr>
          <a:xfrm>
            <a:off x="2026920" y="1054634"/>
            <a:ext cx="8138160" cy="5134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lnSpcReduction="10000"/>
          </a:bodyPr>
          <a:lstStyle>
            <a:lvl1pPr algn="ctr">
              <a:spcBef>
                <a:spcPts val="600"/>
              </a:spcBef>
              <a:defRPr sz="2800">
                <a:latin typeface="+mj-lt"/>
                <a:ea typeface="+mj-ea"/>
                <a:cs typeface="+mj-cs"/>
                <a:sym typeface="Source Sans Pro Regular"/>
              </a:defRPr>
            </a:lvl1pPr>
          </a:lstStyle>
          <a:p>
            <a:r>
              <a:rPr dirty="0"/>
              <a:t>Rapid needs assessments should determine:</a:t>
            </a:r>
          </a:p>
        </p:txBody>
      </p:sp>
      <p:grpSp>
        <p:nvGrpSpPr>
          <p:cNvPr id="390" name="Diagram 6"/>
          <p:cNvGrpSpPr/>
          <p:nvPr/>
        </p:nvGrpSpPr>
        <p:grpSpPr>
          <a:xfrm>
            <a:off x="4013739" y="2102019"/>
            <a:ext cx="4164522" cy="3701347"/>
            <a:chOff x="0" y="0"/>
            <a:chExt cx="4164521" cy="3701345"/>
          </a:xfrm>
        </p:grpSpPr>
        <p:grpSp>
          <p:nvGrpSpPr>
            <p:cNvPr id="376" name="Group"/>
            <p:cNvGrpSpPr/>
            <p:nvPr/>
          </p:nvGrpSpPr>
          <p:grpSpPr>
            <a:xfrm>
              <a:off x="1420582" y="0"/>
              <a:ext cx="1323360" cy="860183"/>
              <a:chOff x="0" y="0"/>
              <a:chExt cx="1323358" cy="860182"/>
            </a:xfrm>
          </p:grpSpPr>
          <p:sp>
            <p:nvSpPr>
              <p:cNvPr id="374"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66750">
                  <a:lnSpc>
                    <a:spcPct val="90000"/>
                  </a:lnSpc>
                  <a:spcBef>
                    <a:spcPts val="700"/>
                  </a:spcBef>
                  <a:defRPr>
                    <a:solidFill>
                      <a:srgbClr val="FFFFFF"/>
                    </a:solidFill>
                  </a:defRPr>
                </a:pPr>
                <a:endParaRPr dirty="0"/>
              </a:p>
            </p:txBody>
          </p:sp>
          <p:sp>
            <p:nvSpPr>
              <p:cNvPr id="375" name="Scope of Emergency"/>
              <p:cNvSpPr txBox="1"/>
              <p:nvPr/>
            </p:nvSpPr>
            <p:spPr>
              <a:xfrm>
                <a:off x="41991" y="174691"/>
                <a:ext cx="1239378" cy="510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7150" tIns="57150" rIns="57150" bIns="57150" numCol="1" anchor="ctr">
                <a:spAutoFit/>
              </a:bodyPr>
              <a:lstStyle>
                <a:lvl1pPr algn="ctr" defTabSz="666750">
                  <a:lnSpc>
                    <a:spcPct val="90000"/>
                  </a:lnSpc>
                  <a:spcBef>
                    <a:spcPts val="600"/>
                  </a:spcBef>
                  <a:defRPr sz="1500">
                    <a:solidFill>
                      <a:srgbClr val="FFFFFF"/>
                    </a:solidFill>
                  </a:defRPr>
                </a:lvl1pPr>
              </a:lstStyle>
              <a:p>
                <a:r>
                  <a:rPr dirty="0"/>
                  <a:t>Scope of Emergency</a:t>
                </a:r>
              </a:p>
            </p:txBody>
          </p:sp>
        </p:grpSp>
        <p:sp>
          <p:nvSpPr>
            <p:cNvPr id="377" name="Line"/>
            <p:cNvSpPr/>
            <p:nvPr/>
          </p:nvSpPr>
          <p:spPr>
            <a:xfrm>
              <a:off x="2753464" y="598659"/>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2"/>
                    <a:pt x="17993"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380" name="Group"/>
            <p:cNvGrpSpPr/>
            <p:nvPr/>
          </p:nvGrpSpPr>
          <p:grpSpPr>
            <a:xfrm>
              <a:off x="2841163" y="1420581"/>
              <a:ext cx="1323359" cy="860184"/>
              <a:chOff x="0" y="0"/>
              <a:chExt cx="1323358" cy="860182"/>
            </a:xfrm>
          </p:grpSpPr>
          <p:sp>
            <p:nvSpPr>
              <p:cNvPr id="378"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66750">
                  <a:lnSpc>
                    <a:spcPct val="90000"/>
                  </a:lnSpc>
                  <a:spcBef>
                    <a:spcPts val="700"/>
                  </a:spcBef>
                  <a:defRPr>
                    <a:solidFill>
                      <a:srgbClr val="FFFFFF"/>
                    </a:solidFill>
                  </a:defRPr>
                </a:pPr>
                <a:endParaRPr dirty="0"/>
              </a:p>
            </p:txBody>
          </p:sp>
          <p:sp>
            <p:nvSpPr>
              <p:cNvPr id="379" name="Affected Areas and Population"/>
              <p:cNvSpPr txBox="1"/>
              <p:nvPr/>
            </p:nvSpPr>
            <p:spPr>
              <a:xfrm>
                <a:off x="41991" y="69719"/>
                <a:ext cx="1239378" cy="72074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7150" tIns="57150" rIns="57150" bIns="57150" numCol="1" anchor="ctr">
                <a:spAutoFit/>
              </a:bodyPr>
              <a:lstStyle>
                <a:lvl1pPr algn="ctr" defTabSz="666750">
                  <a:lnSpc>
                    <a:spcPct val="90000"/>
                  </a:lnSpc>
                  <a:spcBef>
                    <a:spcPts val="600"/>
                  </a:spcBef>
                  <a:defRPr sz="1500">
                    <a:solidFill>
                      <a:srgbClr val="FFFFFF"/>
                    </a:solidFill>
                  </a:defRPr>
                </a:lvl1pPr>
              </a:lstStyle>
              <a:p>
                <a:r>
                  <a:rPr dirty="0"/>
                  <a:t>Affected Areas and Population</a:t>
                </a:r>
              </a:p>
            </p:txBody>
          </p:sp>
        </p:grpSp>
        <p:sp>
          <p:nvSpPr>
            <p:cNvPr id="381" name="Line"/>
            <p:cNvSpPr/>
            <p:nvPr/>
          </p:nvSpPr>
          <p:spPr>
            <a:xfrm>
              <a:off x="2753464" y="2291031"/>
              <a:ext cx="679402" cy="8116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0"/>
                  </a:lnTo>
                  <a:cubicBezTo>
                    <a:pt x="17993" y="9260"/>
                    <a:pt x="10255" y="16998"/>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384" name="Group"/>
            <p:cNvGrpSpPr/>
            <p:nvPr/>
          </p:nvGrpSpPr>
          <p:grpSpPr>
            <a:xfrm>
              <a:off x="1420582" y="2841163"/>
              <a:ext cx="1323360" cy="860183"/>
              <a:chOff x="0" y="0"/>
              <a:chExt cx="1323358" cy="860182"/>
            </a:xfrm>
          </p:grpSpPr>
          <p:sp>
            <p:nvSpPr>
              <p:cNvPr id="382"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66750">
                  <a:lnSpc>
                    <a:spcPct val="90000"/>
                  </a:lnSpc>
                  <a:spcBef>
                    <a:spcPts val="700"/>
                  </a:spcBef>
                  <a:defRPr>
                    <a:solidFill>
                      <a:srgbClr val="FFFFFF"/>
                    </a:solidFill>
                  </a:defRPr>
                </a:pPr>
                <a:endParaRPr dirty="0"/>
              </a:p>
            </p:txBody>
          </p:sp>
          <p:sp>
            <p:nvSpPr>
              <p:cNvPr id="383" name="Impact on Health"/>
              <p:cNvSpPr txBox="1"/>
              <p:nvPr/>
            </p:nvSpPr>
            <p:spPr>
              <a:xfrm>
                <a:off x="41991" y="174691"/>
                <a:ext cx="1239378" cy="510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7150" tIns="57150" rIns="57150" bIns="57150" numCol="1" anchor="ctr">
                <a:spAutoFit/>
              </a:bodyPr>
              <a:lstStyle>
                <a:lvl1pPr algn="ctr" defTabSz="666750">
                  <a:lnSpc>
                    <a:spcPct val="90000"/>
                  </a:lnSpc>
                  <a:spcBef>
                    <a:spcPts val="600"/>
                  </a:spcBef>
                  <a:defRPr sz="1500">
                    <a:solidFill>
                      <a:srgbClr val="FFFFFF"/>
                    </a:solidFill>
                  </a:defRPr>
                </a:lvl1pPr>
              </a:lstStyle>
              <a:p>
                <a:r>
                  <a:rPr dirty="0"/>
                  <a:t>Impact on Health</a:t>
                </a:r>
              </a:p>
            </p:txBody>
          </p:sp>
        </p:grpSp>
        <p:sp>
          <p:nvSpPr>
            <p:cNvPr id="385" name="Line"/>
            <p:cNvSpPr/>
            <p:nvPr/>
          </p:nvSpPr>
          <p:spPr>
            <a:xfrm>
              <a:off x="731655" y="2291030"/>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8"/>
                    <a:pt x="3607"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388" name="Group"/>
            <p:cNvGrpSpPr/>
            <p:nvPr/>
          </p:nvGrpSpPr>
          <p:grpSpPr>
            <a:xfrm>
              <a:off x="0" y="1420581"/>
              <a:ext cx="1323359" cy="860184"/>
              <a:chOff x="0" y="0"/>
              <a:chExt cx="1323358" cy="860182"/>
            </a:xfrm>
          </p:grpSpPr>
          <p:sp>
            <p:nvSpPr>
              <p:cNvPr id="386"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666750">
                  <a:lnSpc>
                    <a:spcPct val="90000"/>
                  </a:lnSpc>
                  <a:spcBef>
                    <a:spcPts val="700"/>
                  </a:spcBef>
                  <a:defRPr>
                    <a:solidFill>
                      <a:srgbClr val="FFFFFF"/>
                    </a:solidFill>
                  </a:defRPr>
                </a:pPr>
                <a:endParaRPr dirty="0"/>
              </a:p>
            </p:txBody>
          </p:sp>
          <p:sp>
            <p:nvSpPr>
              <p:cNvPr id="387" name="Response Capacity"/>
              <p:cNvSpPr txBox="1"/>
              <p:nvPr/>
            </p:nvSpPr>
            <p:spPr>
              <a:xfrm>
                <a:off x="41990" y="174691"/>
                <a:ext cx="1239378" cy="5108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7150" tIns="57150" rIns="57150" bIns="57150" numCol="1" anchor="ctr">
                <a:spAutoFit/>
              </a:bodyPr>
              <a:lstStyle>
                <a:lvl1pPr algn="ctr" defTabSz="666750">
                  <a:lnSpc>
                    <a:spcPct val="90000"/>
                  </a:lnSpc>
                  <a:spcBef>
                    <a:spcPts val="600"/>
                  </a:spcBef>
                  <a:defRPr sz="1500">
                    <a:solidFill>
                      <a:srgbClr val="FFFFFF"/>
                    </a:solidFill>
                  </a:defRPr>
                </a:lvl1pPr>
              </a:lstStyle>
              <a:p>
                <a:r>
                  <a:rPr dirty="0"/>
                  <a:t>Response Capacity</a:t>
                </a:r>
              </a:p>
            </p:txBody>
          </p:sp>
        </p:grpSp>
        <p:sp>
          <p:nvSpPr>
            <p:cNvPr id="389" name="Line"/>
            <p:cNvSpPr/>
            <p:nvPr/>
          </p:nvSpPr>
          <p:spPr>
            <a:xfrm>
              <a:off x="731654" y="598660"/>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7" y="12340"/>
                    <a:pt x="11345" y="4602"/>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44885FBC-DCCD-4D49-B564-7ECEC5A20D04}"/>
              </a:ext>
            </a:extLst>
          </p:cNvPr>
          <p:cNvSpPr txBox="1">
            <a:spLocks/>
          </p:cNvSpPr>
          <p:nvPr/>
        </p:nvSpPr>
        <p:spPr>
          <a:xfrm>
            <a:off x="188832" y="48227"/>
            <a:ext cx="9057910"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does a Rapid Needs Assessment cover?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3">
                                            <p:bg/>
                                          </p:spTgt>
                                        </p:tgtEl>
                                        <p:attrNameLst>
                                          <p:attrName>style.visibility</p:attrName>
                                        </p:attrNameLst>
                                      </p:cBhvr>
                                      <p:to>
                                        <p:strVal val="visible"/>
                                      </p:to>
                                    </p:set>
                                    <p:animEffect transition="in" filter="fade">
                                      <p:cBhvr>
                                        <p:cTn id="7" dur="500"/>
                                        <p:tgtEl>
                                          <p:spTgt spid="373">
                                            <p:bg/>
                                          </p:spTgt>
                                        </p:tgtEl>
                                      </p:cBhvr>
                                    </p:animEffect>
                                  </p:childTnLst>
                                </p:cTn>
                              </p:par>
                              <p:par>
                                <p:cTn id="8" presetID="10" presetClass="entr" presetSubtype="0" fill="hold" grpId="0" nodeType="withEffect">
                                  <p:stCondLst>
                                    <p:cond delay="0"/>
                                  </p:stCondLst>
                                  <p:iterate>
                                    <p:tmAbs val="0"/>
                                  </p:iterate>
                                  <p:childTnLst>
                                    <p:set>
                                      <p:cBhvr>
                                        <p:cTn id="9" fill="hold"/>
                                        <p:tgtEl>
                                          <p:spTgt spid="373">
                                            <p:txEl>
                                              <p:pRg st="0" end="0"/>
                                            </p:txEl>
                                          </p:spTgt>
                                        </p:tgtEl>
                                        <p:attrNameLst>
                                          <p:attrName>style.visibility</p:attrName>
                                        </p:attrNameLst>
                                      </p:cBhvr>
                                      <p:to>
                                        <p:strVal val="visible"/>
                                      </p:to>
                                    </p:set>
                                    <p:animEffect transition="in" filter="fade">
                                      <p:cBhvr>
                                        <p:cTn id="10" dur="500"/>
                                        <p:tgtEl>
                                          <p:spTgt spid="3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Content Placeholder 10"/>
          <p:cNvSpPr txBox="1">
            <a:spLocks noGrp="1"/>
          </p:cNvSpPr>
          <p:nvPr>
            <p:ph type="body" idx="1"/>
          </p:nvPr>
        </p:nvSpPr>
        <p:spPr>
          <a:xfrm>
            <a:off x="1068354" y="909929"/>
            <a:ext cx="5905500" cy="5038143"/>
          </a:xfrm>
          <a:prstGeom prst="rect">
            <a:avLst/>
          </a:prstGeom>
        </p:spPr>
        <p:txBody>
          <a:bodyPr/>
          <a:lstStyle/>
          <a:p>
            <a:r>
              <a:rPr dirty="0"/>
              <a:t>Count and/or Calculate Proportions</a:t>
            </a:r>
          </a:p>
          <a:p>
            <a:pPr marL="254000" indent="-254000">
              <a:buClr>
                <a:schemeClr val="accent3"/>
              </a:buClr>
              <a:buSzPct val="100000"/>
              <a:buFont typeface="Arial"/>
              <a:buChar char="•"/>
            </a:pPr>
            <a:r>
              <a:rPr dirty="0"/>
              <a:t>Deaths</a:t>
            </a:r>
          </a:p>
          <a:p>
            <a:pPr marL="254000" indent="-254000">
              <a:buClr>
                <a:schemeClr val="accent3"/>
              </a:buClr>
              <a:buSzPct val="100000"/>
              <a:buFont typeface="Arial"/>
              <a:buChar char="•"/>
            </a:pPr>
            <a:r>
              <a:rPr dirty="0"/>
              <a:t>Persons injured</a:t>
            </a:r>
          </a:p>
          <a:p>
            <a:pPr marL="254000" indent="-254000">
              <a:buClr>
                <a:schemeClr val="accent3"/>
              </a:buClr>
              <a:buSzPct val="100000"/>
              <a:buFont typeface="Arial"/>
              <a:buChar char="•"/>
            </a:pPr>
            <a:r>
              <a:rPr dirty="0"/>
              <a:t>Persons at risk</a:t>
            </a:r>
          </a:p>
          <a:p>
            <a:pPr marL="254000" indent="-254000">
              <a:buClr>
                <a:schemeClr val="accent3"/>
              </a:buClr>
              <a:buSzPct val="100000"/>
              <a:buFont typeface="Arial"/>
              <a:buChar char="•"/>
            </a:pPr>
            <a:r>
              <a:rPr dirty="0"/>
              <a:t>Missing persons</a:t>
            </a:r>
          </a:p>
          <a:p>
            <a:pPr marL="254000" indent="-254000">
              <a:buClr>
                <a:schemeClr val="accent3"/>
              </a:buClr>
              <a:buSzPct val="100000"/>
              <a:buFont typeface="Arial"/>
              <a:buChar char="•"/>
            </a:pPr>
            <a:r>
              <a:rPr dirty="0"/>
              <a:t>Displaced persons</a:t>
            </a:r>
          </a:p>
          <a:p>
            <a:endParaRPr dirty="0"/>
          </a:p>
          <a:p>
            <a:r>
              <a:rPr dirty="0"/>
              <a:t>Describe</a:t>
            </a:r>
          </a:p>
          <a:p>
            <a:pPr marL="254000" indent="-254000">
              <a:buClr>
                <a:schemeClr val="accent3"/>
              </a:buClr>
              <a:buSzPct val="100000"/>
              <a:buFont typeface="Arial"/>
              <a:buChar char="•"/>
            </a:pPr>
            <a:r>
              <a:rPr dirty="0"/>
              <a:t>Urgent needs</a:t>
            </a:r>
          </a:p>
          <a:p>
            <a:pPr marL="254000" indent="-254000">
              <a:buClr>
                <a:schemeClr val="accent3"/>
              </a:buClr>
              <a:buSzPct val="100000"/>
              <a:buFont typeface="Arial"/>
              <a:buChar char="•"/>
            </a:pPr>
            <a:r>
              <a:rPr dirty="0"/>
              <a:t>Current location of displaced persons</a:t>
            </a:r>
          </a:p>
          <a:p>
            <a:pPr marL="254000" indent="-254000">
              <a:buClr>
                <a:schemeClr val="accent3"/>
              </a:buClr>
              <a:buSzPct val="100000"/>
              <a:buFont typeface="Arial"/>
              <a:buChar char="•"/>
            </a:pPr>
            <a:r>
              <a:rPr dirty="0"/>
              <a:t>Status and capacity of health facilities</a:t>
            </a:r>
          </a:p>
          <a:p>
            <a:pPr marL="254000" indent="-254000">
              <a:buClr>
                <a:schemeClr val="accent3"/>
              </a:buClr>
              <a:buSzPct val="100000"/>
              <a:buFont typeface="Arial"/>
              <a:buChar char="•"/>
            </a:pPr>
            <a:r>
              <a:rPr dirty="0"/>
              <a:t>Human and material resources in the area</a:t>
            </a:r>
          </a:p>
        </p:txBody>
      </p:sp>
      <p:grpSp>
        <p:nvGrpSpPr>
          <p:cNvPr id="411" name="Diagram 5"/>
          <p:cNvGrpSpPr/>
          <p:nvPr/>
        </p:nvGrpSpPr>
        <p:grpSpPr>
          <a:xfrm>
            <a:off x="6701891" y="1870118"/>
            <a:ext cx="3766361" cy="3117763"/>
            <a:chOff x="0" y="0"/>
            <a:chExt cx="1771827" cy="1574731"/>
          </a:xfrm>
        </p:grpSpPr>
        <p:grpSp>
          <p:nvGrpSpPr>
            <p:cNvPr id="397" name="Group"/>
            <p:cNvGrpSpPr/>
            <p:nvPr/>
          </p:nvGrpSpPr>
          <p:grpSpPr>
            <a:xfrm>
              <a:off x="604347" y="0"/>
              <a:ext cx="563133" cy="366036"/>
              <a:chOff x="0" y="0"/>
              <a:chExt cx="563131" cy="366035"/>
            </a:xfrm>
          </p:grpSpPr>
          <p:sp>
            <p:nvSpPr>
              <p:cNvPr id="395"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396" name="Scope of Emergency"/>
              <p:cNvSpPr txBox="1"/>
              <p:nvPr/>
            </p:nvSpPr>
            <p:spPr>
              <a:xfrm>
                <a:off x="17867" y="66515"/>
                <a:ext cx="527396" cy="23300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200" dirty="0">
                    <a:latin typeface="+mj-lt"/>
                  </a:rPr>
                  <a:t>Scope of Emergency</a:t>
                </a:r>
              </a:p>
            </p:txBody>
          </p:sp>
        </p:grpSp>
        <p:sp>
          <p:nvSpPr>
            <p:cNvPr id="398"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01" name="Group"/>
            <p:cNvGrpSpPr/>
            <p:nvPr/>
          </p:nvGrpSpPr>
          <p:grpSpPr>
            <a:xfrm>
              <a:off x="1208695" y="604347"/>
              <a:ext cx="563132" cy="366036"/>
              <a:chOff x="0" y="0"/>
              <a:chExt cx="563130" cy="366034"/>
            </a:xfrm>
          </p:grpSpPr>
          <p:sp>
            <p:nvSpPr>
              <p:cNvPr id="399"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00" name="Affected Areas and Population"/>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Affected Areas and Population</a:t>
                </a:r>
              </a:p>
            </p:txBody>
          </p:sp>
        </p:grpSp>
        <p:sp>
          <p:nvSpPr>
            <p:cNvPr id="402"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05" name="Group"/>
            <p:cNvGrpSpPr/>
            <p:nvPr/>
          </p:nvGrpSpPr>
          <p:grpSpPr>
            <a:xfrm>
              <a:off x="604347" y="1208695"/>
              <a:ext cx="563132" cy="366036"/>
              <a:chOff x="0" y="0"/>
              <a:chExt cx="563130" cy="366034"/>
            </a:xfrm>
          </p:grpSpPr>
          <p:sp>
            <p:nvSpPr>
              <p:cNvPr id="40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04" name="Impact on Health"/>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Impact on Health</a:t>
                </a:r>
              </a:p>
            </p:txBody>
          </p:sp>
        </p:grpSp>
        <p:sp>
          <p:nvSpPr>
            <p:cNvPr id="406"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09" name="Group"/>
            <p:cNvGrpSpPr/>
            <p:nvPr/>
          </p:nvGrpSpPr>
          <p:grpSpPr>
            <a:xfrm>
              <a:off x="0" y="604347"/>
              <a:ext cx="563131" cy="366036"/>
              <a:chOff x="0" y="0"/>
              <a:chExt cx="563130" cy="366034"/>
            </a:xfrm>
          </p:grpSpPr>
          <p:sp>
            <p:nvSpPr>
              <p:cNvPr id="407"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08" name="Response Capacity"/>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Response Capacity</a:t>
                </a:r>
              </a:p>
            </p:txBody>
          </p:sp>
        </p:grpSp>
        <p:sp>
          <p:nvSpPr>
            <p:cNvPr id="410"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52E6F957-16F1-63F8-FBF7-39C4A5DF800D}"/>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Scope of the emergency</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4"/>
          <p:cNvSpPr txBox="1">
            <a:spLocks noGrp="1"/>
          </p:cNvSpPr>
          <p:nvPr>
            <p:ph type="body" sz="quarter" idx="1"/>
          </p:nvPr>
        </p:nvSpPr>
        <p:spPr>
          <a:xfrm>
            <a:off x="1656870" y="2285844"/>
            <a:ext cx="3571876" cy="2286312"/>
          </a:xfrm>
          <a:prstGeom prst="rect">
            <a:avLst/>
          </a:prstGeom>
        </p:spPr>
        <p:txBody>
          <a:bodyPr/>
          <a:lstStyle/>
          <a:p>
            <a:r>
              <a:rPr dirty="0"/>
              <a:t>Water supply </a:t>
            </a:r>
          </a:p>
          <a:p>
            <a:r>
              <a:rPr dirty="0"/>
              <a:t>Sanitation</a:t>
            </a:r>
          </a:p>
          <a:p>
            <a:r>
              <a:rPr dirty="0"/>
              <a:t>Material possessions of displaced persons </a:t>
            </a:r>
          </a:p>
          <a:p>
            <a:r>
              <a:rPr dirty="0"/>
              <a:t>Characteristics of the location</a:t>
            </a:r>
          </a:p>
        </p:txBody>
      </p:sp>
      <p:pic>
        <p:nvPicPr>
          <p:cNvPr id="418" name="Picture 4" descr="Picture 4"/>
          <p:cNvPicPr>
            <a:picLocks noChangeAspect="1"/>
          </p:cNvPicPr>
          <p:nvPr/>
        </p:nvPicPr>
        <p:blipFill>
          <a:blip r:embed="rId3"/>
          <a:stretch>
            <a:fillRect/>
          </a:stretch>
        </p:blipFill>
        <p:spPr>
          <a:xfrm>
            <a:off x="5900586" y="486605"/>
            <a:ext cx="4634544" cy="2602965"/>
          </a:xfrm>
          <a:prstGeom prst="rect">
            <a:avLst/>
          </a:prstGeom>
          <a:ln w="12700">
            <a:miter lim="400000"/>
          </a:ln>
        </p:spPr>
      </p:pic>
      <p:sp>
        <p:nvSpPr>
          <p:cNvPr id="419" name="Rectangle 1"/>
          <p:cNvSpPr txBox="1"/>
          <p:nvPr/>
        </p:nvSpPr>
        <p:spPr>
          <a:xfrm>
            <a:off x="5737601" y="3160488"/>
            <a:ext cx="5324201" cy="2308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000">
                <a:latin typeface="+mj-lt"/>
                <a:ea typeface="+mj-ea"/>
                <a:cs typeface="+mj-cs"/>
                <a:sym typeface="Source Sans Pro Regular"/>
              </a:defRPr>
            </a:pPr>
            <a:r>
              <a:rPr sz="900" dirty="0"/>
              <a:t>Source: ICRC https://www.icrc.org/en/document/somalia-mogadishu-attack-emergency-response-icrc-srcs</a:t>
            </a:r>
          </a:p>
        </p:txBody>
      </p:sp>
      <p:grpSp>
        <p:nvGrpSpPr>
          <p:cNvPr id="436" name="Diagram 9"/>
          <p:cNvGrpSpPr/>
          <p:nvPr/>
        </p:nvGrpSpPr>
        <p:grpSpPr>
          <a:xfrm>
            <a:off x="6768103" y="3678941"/>
            <a:ext cx="2899510" cy="2692454"/>
            <a:chOff x="0" y="0"/>
            <a:chExt cx="1771828" cy="1574731"/>
          </a:xfrm>
        </p:grpSpPr>
        <p:grpSp>
          <p:nvGrpSpPr>
            <p:cNvPr id="422" name="Group"/>
            <p:cNvGrpSpPr/>
            <p:nvPr/>
          </p:nvGrpSpPr>
          <p:grpSpPr>
            <a:xfrm>
              <a:off x="604347" y="0"/>
              <a:ext cx="563133" cy="366036"/>
              <a:chOff x="0" y="0"/>
              <a:chExt cx="563131" cy="366035"/>
            </a:xfrm>
          </p:grpSpPr>
          <p:sp>
            <p:nvSpPr>
              <p:cNvPr id="420"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21" name="Scope of Emergency"/>
              <p:cNvSpPr txBox="1"/>
              <p:nvPr/>
            </p:nvSpPr>
            <p:spPr>
              <a:xfrm>
                <a:off x="17867" y="56104"/>
                <a:ext cx="527396" cy="2538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Scope of Emergency</a:t>
                </a:r>
              </a:p>
            </p:txBody>
          </p:sp>
        </p:grpSp>
        <p:sp>
          <p:nvSpPr>
            <p:cNvPr id="423"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26" name="Group"/>
            <p:cNvGrpSpPr/>
            <p:nvPr/>
          </p:nvGrpSpPr>
          <p:grpSpPr>
            <a:xfrm>
              <a:off x="1208695" y="604347"/>
              <a:ext cx="563133" cy="366037"/>
              <a:chOff x="0" y="0"/>
              <a:chExt cx="563131" cy="366035"/>
            </a:xfrm>
          </p:grpSpPr>
          <p:sp>
            <p:nvSpPr>
              <p:cNvPr id="424"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25" name="Affected Areas and Population"/>
              <p:cNvSpPr txBox="1"/>
              <p:nvPr/>
            </p:nvSpPr>
            <p:spPr>
              <a:xfrm>
                <a:off x="17867" y="998"/>
                <a:ext cx="527396" cy="3640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100" dirty="0">
                    <a:latin typeface="+mj-lt"/>
                  </a:rPr>
                  <a:t>Affected Areas and Population</a:t>
                </a:r>
              </a:p>
            </p:txBody>
          </p:sp>
        </p:grpSp>
        <p:sp>
          <p:nvSpPr>
            <p:cNvPr id="427"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30" name="Group"/>
            <p:cNvGrpSpPr/>
            <p:nvPr/>
          </p:nvGrpSpPr>
          <p:grpSpPr>
            <a:xfrm>
              <a:off x="604347" y="1208695"/>
              <a:ext cx="563132" cy="366036"/>
              <a:chOff x="0" y="0"/>
              <a:chExt cx="563130" cy="366034"/>
            </a:xfrm>
          </p:grpSpPr>
          <p:sp>
            <p:nvSpPr>
              <p:cNvPr id="428"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29" name="Impact on Health"/>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Impact on Health</a:t>
                </a:r>
              </a:p>
            </p:txBody>
          </p:sp>
        </p:grpSp>
        <p:sp>
          <p:nvSpPr>
            <p:cNvPr id="431"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34" name="Group"/>
            <p:cNvGrpSpPr/>
            <p:nvPr/>
          </p:nvGrpSpPr>
          <p:grpSpPr>
            <a:xfrm>
              <a:off x="0" y="604347"/>
              <a:ext cx="563131" cy="366036"/>
              <a:chOff x="0" y="0"/>
              <a:chExt cx="563130" cy="366034"/>
            </a:xfrm>
          </p:grpSpPr>
          <p:sp>
            <p:nvSpPr>
              <p:cNvPr id="432"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33" name="Response Capacity"/>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Response Capacity</a:t>
                </a:r>
              </a:p>
            </p:txBody>
          </p:sp>
        </p:grpSp>
        <p:sp>
          <p:nvSpPr>
            <p:cNvPr id="435"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5DE0ACA7-CFE3-7219-A569-09F8E6C00BC6}"/>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Affected areas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Content Placeholder 4"/>
          <p:cNvSpPr txBox="1"/>
          <p:nvPr/>
        </p:nvSpPr>
        <p:spPr>
          <a:xfrm>
            <a:off x="1909263" y="1234809"/>
            <a:ext cx="4143320" cy="4388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spcBef>
                <a:spcPts val="600"/>
              </a:spcBef>
              <a:buClr>
                <a:schemeClr val="accent3"/>
              </a:buClr>
              <a:buSzPct val="100000"/>
              <a:buChar char="•"/>
              <a:defRPr sz="2400">
                <a:latin typeface="+mj-lt"/>
                <a:ea typeface="+mj-ea"/>
                <a:cs typeface="+mj-cs"/>
                <a:sym typeface="Source Sans Pro Regular"/>
              </a:defRPr>
            </a:pPr>
            <a:r>
              <a:rPr dirty="0"/>
              <a:t>Demographic characteristics</a:t>
            </a:r>
          </a:p>
          <a:p>
            <a:pPr marL="342900" indent="-342900">
              <a:spcBef>
                <a:spcPts val="600"/>
              </a:spcBef>
              <a:buClr>
                <a:schemeClr val="accent3"/>
              </a:buClr>
              <a:buSzPct val="100000"/>
              <a:buChar char="•"/>
              <a:defRPr sz="2400">
                <a:latin typeface="+mj-lt"/>
                <a:ea typeface="+mj-ea"/>
                <a:cs typeface="+mj-cs"/>
                <a:sym typeface="Source Sans Pro Regular"/>
              </a:defRPr>
            </a:pPr>
            <a:r>
              <a:rPr dirty="0"/>
              <a:t>Access to services</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Water</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Food</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Electricity</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Communications</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Sanitation facilities</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Housing and shelters</a:t>
            </a:r>
          </a:p>
          <a:p>
            <a:pPr marL="742950" lvl="1" indent="-285750">
              <a:spcBef>
                <a:spcPts val="500"/>
              </a:spcBef>
              <a:buClr>
                <a:schemeClr val="accent3"/>
              </a:buClr>
              <a:buSzPct val="75000"/>
              <a:buFont typeface="Arial"/>
              <a:buChar char="๏"/>
              <a:defRPr sz="2400">
                <a:latin typeface="+mj-lt"/>
                <a:ea typeface="+mj-ea"/>
                <a:cs typeface="+mj-cs"/>
                <a:sym typeface="Source Sans Pro Regular"/>
              </a:defRPr>
            </a:pPr>
            <a:r>
              <a:rPr dirty="0"/>
              <a:t>Transportation</a:t>
            </a:r>
          </a:p>
          <a:p>
            <a:pPr marL="342900" indent="-342900">
              <a:spcBef>
                <a:spcPts val="600"/>
              </a:spcBef>
              <a:buClr>
                <a:schemeClr val="accent3"/>
              </a:buClr>
              <a:buSzPct val="100000"/>
              <a:buFont typeface="Arial"/>
              <a:buChar char="•"/>
              <a:defRPr sz="2400">
                <a:latin typeface="+mj-lt"/>
                <a:ea typeface="+mj-ea"/>
                <a:cs typeface="+mj-cs"/>
                <a:sym typeface="Source Sans Pro Regular"/>
              </a:defRPr>
            </a:pPr>
            <a:r>
              <a:rPr dirty="0"/>
              <a:t>Needs for services</a:t>
            </a:r>
          </a:p>
        </p:txBody>
      </p:sp>
      <p:grpSp>
        <p:nvGrpSpPr>
          <p:cNvPr id="459" name="Diagram 5"/>
          <p:cNvGrpSpPr/>
          <p:nvPr/>
        </p:nvGrpSpPr>
        <p:grpSpPr>
          <a:xfrm>
            <a:off x="6096000" y="1554202"/>
            <a:ext cx="4305300" cy="3894097"/>
            <a:chOff x="0" y="0"/>
            <a:chExt cx="1771828" cy="1574731"/>
          </a:xfrm>
        </p:grpSpPr>
        <p:grpSp>
          <p:nvGrpSpPr>
            <p:cNvPr id="445" name="Group"/>
            <p:cNvGrpSpPr/>
            <p:nvPr/>
          </p:nvGrpSpPr>
          <p:grpSpPr>
            <a:xfrm>
              <a:off x="604347" y="0"/>
              <a:ext cx="563133" cy="366036"/>
              <a:chOff x="0" y="0"/>
              <a:chExt cx="563131" cy="366035"/>
            </a:xfrm>
          </p:grpSpPr>
          <p:sp>
            <p:nvSpPr>
              <p:cNvPr id="44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44" name="Scope of Emergency"/>
              <p:cNvSpPr txBox="1"/>
              <p:nvPr/>
            </p:nvSpPr>
            <p:spPr>
              <a:xfrm>
                <a:off x="17867" y="86591"/>
                <a:ext cx="527396" cy="1928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200" dirty="0">
                    <a:latin typeface="+mj-lt"/>
                  </a:rPr>
                  <a:t>Scope of Emergency</a:t>
                </a:r>
              </a:p>
            </p:txBody>
          </p:sp>
        </p:grpSp>
        <p:sp>
          <p:nvSpPr>
            <p:cNvPr id="446"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49" name="Group"/>
            <p:cNvGrpSpPr/>
            <p:nvPr/>
          </p:nvGrpSpPr>
          <p:grpSpPr>
            <a:xfrm>
              <a:off x="1208695" y="604347"/>
              <a:ext cx="563133" cy="366037"/>
              <a:chOff x="0" y="0"/>
              <a:chExt cx="563131" cy="366035"/>
            </a:xfrm>
          </p:grpSpPr>
          <p:sp>
            <p:nvSpPr>
              <p:cNvPr id="447"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48" name="Affected Areas and Population"/>
              <p:cNvSpPr txBox="1"/>
              <p:nvPr/>
            </p:nvSpPr>
            <p:spPr>
              <a:xfrm>
                <a:off x="17867" y="86591"/>
                <a:ext cx="527396" cy="1928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200" dirty="0">
                    <a:latin typeface="+mj-lt"/>
                  </a:rPr>
                  <a:t>Affected Areas and Population</a:t>
                </a:r>
              </a:p>
            </p:txBody>
          </p:sp>
        </p:grpSp>
        <p:sp>
          <p:nvSpPr>
            <p:cNvPr id="450"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53" name="Group"/>
            <p:cNvGrpSpPr/>
            <p:nvPr/>
          </p:nvGrpSpPr>
          <p:grpSpPr>
            <a:xfrm>
              <a:off x="604347" y="1208695"/>
              <a:ext cx="563132" cy="366036"/>
              <a:chOff x="0" y="0"/>
              <a:chExt cx="563130" cy="366034"/>
            </a:xfrm>
          </p:grpSpPr>
          <p:sp>
            <p:nvSpPr>
              <p:cNvPr id="45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52" name="Impact on Health"/>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Impact on Health</a:t>
                </a:r>
              </a:p>
            </p:txBody>
          </p:sp>
        </p:grpSp>
        <p:sp>
          <p:nvSpPr>
            <p:cNvPr id="454"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57" name="Group"/>
            <p:cNvGrpSpPr/>
            <p:nvPr/>
          </p:nvGrpSpPr>
          <p:grpSpPr>
            <a:xfrm>
              <a:off x="0" y="604347"/>
              <a:ext cx="563131" cy="366036"/>
              <a:chOff x="0" y="0"/>
              <a:chExt cx="563130" cy="366034"/>
            </a:xfrm>
          </p:grpSpPr>
          <p:sp>
            <p:nvSpPr>
              <p:cNvPr id="455"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56" name="Response Capacity"/>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Response Capacity</a:t>
                </a:r>
              </a:p>
            </p:txBody>
          </p:sp>
        </p:grpSp>
        <p:sp>
          <p:nvSpPr>
            <p:cNvPr id="458"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7C8B5396-D42E-430D-B761-8F0E23B3B857}"/>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Affected populations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Content Placeholder 4"/>
          <p:cNvSpPr txBox="1">
            <a:spLocks noGrp="1"/>
          </p:cNvSpPr>
          <p:nvPr>
            <p:ph type="body" sz="half" idx="1"/>
          </p:nvPr>
        </p:nvSpPr>
        <p:spPr>
          <a:xfrm>
            <a:off x="1277756" y="2218273"/>
            <a:ext cx="4141970" cy="2421455"/>
          </a:xfrm>
          <a:prstGeom prst="rect">
            <a:avLst/>
          </a:prstGeom>
        </p:spPr>
        <p:txBody>
          <a:bodyPr/>
          <a:lstStyle/>
          <a:p>
            <a:pPr marL="254000" indent="-254000">
              <a:buClr>
                <a:schemeClr val="accent3"/>
              </a:buClr>
              <a:buSzPct val="100000"/>
              <a:buFont typeface="Arial"/>
              <a:buChar char="•"/>
            </a:pPr>
            <a:r>
              <a:rPr dirty="0"/>
              <a:t>Access to health care services</a:t>
            </a:r>
          </a:p>
          <a:p>
            <a:pPr marL="254000" indent="-254000">
              <a:buClr>
                <a:schemeClr val="accent3"/>
              </a:buClr>
              <a:buSzPct val="100000"/>
              <a:buFont typeface="Arial"/>
              <a:buChar char="•"/>
            </a:pPr>
            <a:r>
              <a:rPr dirty="0"/>
              <a:t>Nutritional status</a:t>
            </a:r>
          </a:p>
          <a:p>
            <a:pPr marL="254000" indent="-254000">
              <a:buClr>
                <a:schemeClr val="accent3"/>
              </a:buClr>
              <a:buSzPct val="100000"/>
              <a:buFont typeface="Arial"/>
              <a:buChar char="•"/>
            </a:pPr>
            <a:r>
              <a:rPr dirty="0"/>
              <a:t>Vaccination status </a:t>
            </a:r>
          </a:p>
          <a:p>
            <a:pPr marL="254000" indent="-254000">
              <a:buClr>
                <a:schemeClr val="accent3"/>
              </a:buClr>
              <a:buSzPct val="100000"/>
              <a:buFont typeface="Arial"/>
              <a:buChar char="•"/>
            </a:pPr>
            <a:r>
              <a:rPr dirty="0"/>
              <a:t>Chronic health conditions</a:t>
            </a:r>
          </a:p>
          <a:p>
            <a:pPr marL="254000" indent="-254000">
              <a:buClr>
                <a:schemeClr val="accent3"/>
              </a:buClr>
              <a:buSzPct val="100000"/>
              <a:buFont typeface="Arial"/>
              <a:buChar char="•"/>
            </a:pPr>
            <a:r>
              <a:rPr dirty="0"/>
              <a:t>Other relevant health information</a:t>
            </a:r>
          </a:p>
        </p:txBody>
      </p:sp>
      <p:pic>
        <p:nvPicPr>
          <p:cNvPr id="465" name="Picture 2" descr="Picture 2"/>
          <p:cNvPicPr>
            <a:picLocks noChangeAspect="1"/>
          </p:cNvPicPr>
          <p:nvPr/>
        </p:nvPicPr>
        <p:blipFill>
          <a:blip r:embed="rId3"/>
          <a:stretch>
            <a:fillRect/>
          </a:stretch>
        </p:blipFill>
        <p:spPr>
          <a:xfrm>
            <a:off x="5844120" y="804777"/>
            <a:ext cx="4722728" cy="2676213"/>
          </a:xfrm>
          <a:prstGeom prst="rect">
            <a:avLst/>
          </a:prstGeom>
          <a:ln w="12700">
            <a:miter lim="400000"/>
          </a:ln>
        </p:spPr>
      </p:pic>
      <p:sp>
        <p:nvSpPr>
          <p:cNvPr id="466" name="Rectangle 8"/>
          <p:cNvSpPr txBox="1"/>
          <p:nvPr/>
        </p:nvSpPr>
        <p:spPr>
          <a:xfrm>
            <a:off x="6852886" y="3480990"/>
            <a:ext cx="2705195"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000">
                <a:latin typeface="+mj-lt"/>
                <a:ea typeface="+mj-ea"/>
                <a:cs typeface="+mj-cs"/>
                <a:sym typeface="Source Sans Pro Regular"/>
              </a:defRPr>
            </a:pPr>
            <a:r>
              <a:rPr dirty="0"/>
              <a:t>Source: </a:t>
            </a:r>
            <a:r>
              <a:rPr sz="800" dirty="0"/>
              <a:t>WHO AFRO http://www.afro.who.int/fr/node/9516</a:t>
            </a:r>
          </a:p>
        </p:txBody>
      </p:sp>
      <p:grpSp>
        <p:nvGrpSpPr>
          <p:cNvPr id="483" name="Diagram 9"/>
          <p:cNvGrpSpPr/>
          <p:nvPr/>
        </p:nvGrpSpPr>
        <p:grpSpPr>
          <a:xfrm>
            <a:off x="6291838" y="3823175"/>
            <a:ext cx="3461762" cy="2891950"/>
            <a:chOff x="0" y="0"/>
            <a:chExt cx="1771828" cy="1574732"/>
          </a:xfrm>
        </p:grpSpPr>
        <p:grpSp>
          <p:nvGrpSpPr>
            <p:cNvPr id="469" name="Group"/>
            <p:cNvGrpSpPr/>
            <p:nvPr/>
          </p:nvGrpSpPr>
          <p:grpSpPr>
            <a:xfrm>
              <a:off x="604347" y="0"/>
              <a:ext cx="563133" cy="366036"/>
              <a:chOff x="0" y="0"/>
              <a:chExt cx="563131" cy="366035"/>
            </a:xfrm>
          </p:grpSpPr>
          <p:sp>
            <p:nvSpPr>
              <p:cNvPr id="467"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68" name="Scope of Emergency"/>
              <p:cNvSpPr txBox="1"/>
              <p:nvPr/>
            </p:nvSpPr>
            <p:spPr>
              <a:xfrm>
                <a:off x="17867" y="62935"/>
                <a:ext cx="527396" cy="2401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Scope of Emergency</a:t>
                </a:r>
              </a:p>
            </p:txBody>
          </p:sp>
        </p:grpSp>
        <p:sp>
          <p:nvSpPr>
            <p:cNvPr id="470"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73" name="Group"/>
            <p:cNvGrpSpPr/>
            <p:nvPr/>
          </p:nvGrpSpPr>
          <p:grpSpPr>
            <a:xfrm>
              <a:off x="1208695" y="604347"/>
              <a:ext cx="563133" cy="366037"/>
              <a:chOff x="0" y="0"/>
              <a:chExt cx="563131" cy="366035"/>
            </a:xfrm>
          </p:grpSpPr>
          <p:sp>
            <p:nvSpPr>
              <p:cNvPr id="47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72" name="Affected Areas and Population"/>
              <p:cNvSpPr txBox="1"/>
              <p:nvPr/>
            </p:nvSpPr>
            <p:spPr>
              <a:xfrm>
                <a:off x="17867" y="10794"/>
                <a:ext cx="527396" cy="34444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Affected Areas and Population</a:t>
                </a:r>
              </a:p>
            </p:txBody>
          </p:sp>
        </p:grpSp>
        <p:sp>
          <p:nvSpPr>
            <p:cNvPr id="474"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77" name="Group"/>
            <p:cNvGrpSpPr/>
            <p:nvPr/>
          </p:nvGrpSpPr>
          <p:grpSpPr>
            <a:xfrm>
              <a:off x="604347" y="1208695"/>
              <a:ext cx="563133" cy="366037"/>
              <a:chOff x="0" y="0"/>
              <a:chExt cx="563131" cy="366035"/>
            </a:xfrm>
          </p:grpSpPr>
          <p:sp>
            <p:nvSpPr>
              <p:cNvPr id="475"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76" name="Impact on Health"/>
              <p:cNvSpPr txBox="1"/>
              <p:nvPr/>
            </p:nvSpPr>
            <p:spPr>
              <a:xfrm>
                <a:off x="17867" y="62936"/>
                <a:ext cx="527396" cy="2401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100" dirty="0">
                    <a:latin typeface="+mj-lt"/>
                  </a:rPr>
                  <a:t>Impact on Health</a:t>
                </a:r>
              </a:p>
            </p:txBody>
          </p:sp>
        </p:grpSp>
        <p:sp>
          <p:nvSpPr>
            <p:cNvPr id="478"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81" name="Group"/>
            <p:cNvGrpSpPr/>
            <p:nvPr/>
          </p:nvGrpSpPr>
          <p:grpSpPr>
            <a:xfrm>
              <a:off x="0" y="604347"/>
              <a:ext cx="563131" cy="366036"/>
              <a:chOff x="0" y="0"/>
              <a:chExt cx="563130" cy="366034"/>
            </a:xfrm>
          </p:grpSpPr>
          <p:sp>
            <p:nvSpPr>
              <p:cNvPr id="479"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480" name="Response Capacity"/>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Response Capacity</a:t>
                </a:r>
              </a:p>
            </p:txBody>
          </p:sp>
        </p:grpSp>
        <p:sp>
          <p:nvSpPr>
            <p:cNvPr id="482"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50599105-045B-F65D-B7C2-B76F6582A484}"/>
              </a:ext>
            </a:extLst>
          </p:cNvPr>
          <p:cNvSpPr txBox="1">
            <a:spLocks/>
          </p:cNvSpPr>
          <p:nvPr/>
        </p:nvSpPr>
        <p:spPr>
          <a:xfrm>
            <a:off x="188832" y="48227"/>
            <a:ext cx="7275856"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Impact on current health status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Content Placeholder 2"/>
          <p:cNvSpPr txBox="1">
            <a:spLocks noGrp="1"/>
          </p:cNvSpPr>
          <p:nvPr>
            <p:ph type="body" idx="1"/>
          </p:nvPr>
        </p:nvSpPr>
        <p:spPr>
          <a:xfrm>
            <a:off x="1302646" y="1391323"/>
            <a:ext cx="3743558" cy="4075353"/>
          </a:xfrm>
          <a:prstGeom prst="rect">
            <a:avLst/>
          </a:prstGeom>
        </p:spPr>
        <p:txBody>
          <a:bodyPr>
            <a:normAutofit lnSpcReduction="10000"/>
          </a:bodyPr>
          <a:lstStyle/>
          <a:p>
            <a:r>
              <a:rPr b="1" dirty="0">
                <a:solidFill>
                  <a:srgbClr val="C00000"/>
                </a:solidFill>
                <a:latin typeface="Source Sans Pro Bold"/>
              </a:rPr>
              <a:t>Identify potential secondary threats to the affected population's health such as:</a:t>
            </a:r>
          </a:p>
          <a:p>
            <a:pPr marL="254000" indent="-254000">
              <a:buClr>
                <a:schemeClr val="accent3"/>
              </a:buClr>
              <a:buSzPct val="100000"/>
              <a:buFont typeface="Arial"/>
              <a:buChar char="•"/>
            </a:pPr>
            <a:endParaRPr dirty="0"/>
          </a:p>
          <a:p>
            <a:pPr marL="254000" indent="-254000">
              <a:buClr>
                <a:srgbClr val="C00000"/>
              </a:buClr>
              <a:buSzPct val="100000"/>
              <a:buFont typeface="Arial"/>
              <a:buChar char="•"/>
            </a:pPr>
            <a:r>
              <a:rPr dirty="0"/>
              <a:t>Mental health effects</a:t>
            </a:r>
          </a:p>
          <a:p>
            <a:pPr marL="254000" indent="-254000">
              <a:buClr>
                <a:srgbClr val="C00000"/>
              </a:buClr>
              <a:buSzPct val="100000"/>
              <a:buFont typeface="Arial"/>
              <a:buChar char="•"/>
            </a:pPr>
            <a:r>
              <a:rPr dirty="0"/>
              <a:t>Spread of disease due to crowding or increased exposure to mosquitoes</a:t>
            </a:r>
          </a:p>
          <a:p>
            <a:pPr marL="254000" indent="-254000">
              <a:buClr>
                <a:srgbClr val="C00000"/>
              </a:buClr>
              <a:buSzPct val="100000"/>
              <a:buFont typeface="Arial"/>
              <a:buChar char="•"/>
            </a:pPr>
            <a:r>
              <a:rPr dirty="0"/>
              <a:t>Exacerbation of chronic illnesses</a:t>
            </a:r>
          </a:p>
          <a:p>
            <a:pPr marL="254000" indent="-254000">
              <a:buClr>
                <a:srgbClr val="C00000"/>
              </a:buClr>
              <a:buSzPct val="100000"/>
              <a:buFont typeface="Arial"/>
              <a:buChar char="•"/>
            </a:pPr>
            <a:r>
              <a:rPr dirty="0"/>
              <a:t>Etc.</a:t>
            </a:r>
          </a:p>
        </p:txBody>
      </p:sp>
      <p:grpSp>
        <p:nvGrpSpPr>
          <p:cNvPr id="507" name="Diagram 6"/>
          <p:cNvGrpSpPr/>
          <p:nvPr/>
        </p:nvGrpSpPr>
        <p:grpSpPr>
          <a:xfrm>
            <a:off x="5900871" y="1391323"/>
            <a:ext cx="4481379" cy="3799802"/>
            <a:chOff x="0" y="0"/>
            <a:chExt cx="1771828" cy="1574732"/>
          </a:xfrm>
        </p:grpSpPr>
        <p:grpSp>
          <p:nvGrpSpPr>
            <p:cNvPr id="493" name="Group"/>
            <p:cNvGrpSpPr/>
            <p:nvPr/>
          </p:nvGrpSpPr>
          <p:grpSpPr>
            <a:xfrm>
              <a:off x="604347" y="0"/>
              <a:ext cx="563133" cy="366036"/>
              <a:chOff x="0" y="0"/>
              <a:chExt cx="563131" cy="366035"/>
            </a:xfrm>
          </p:grpSpPr>
          <p:sp>
            <p:nvSpPr>
              <p:cNvPr id="49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92" name="Scope of Emergency"/>
              <p:cNvSpPr txBox="1"/>
              <p:nvPr/>
            </p:nvSpPr>
            <p:spPr>
              <a:xfrm>
                <a:off x="17867" y="73006"/>
                <a:ext cx="527396" cy="2200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200" dirty="0">
                    <a:latin typeface="+mj-lt"/>
                  </a:rPr>
                  <a:t>Scope of Emergency</a:t>
                </a:r>
              </a:p>
            </p:txBody>
          </p:sp>
        </p:grpSp>
        <p:sp>
          <p:nvSpPr>
            <p:cNvPr id="494"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497" name="Group"/>
            <p:cNvGrpSpPr/>
            <p:nvPr/>
          </p:nvGrpSpPr>
          <p:grpSpPr>
            <a:xfrm>
              <a:off x="1208695" y="604347"/>
              <a:ext cx="563133" cy="366037"/>
              <a:chOff x="0" y="0"/>
              <a:chExt cx="563131" cy="366035"/>
            </a:xfrm>
          </p:grpSpPr>
          <p:sp>
            <p:nvSpPr>
              <p:cNvPr id="495"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496" name="Affected Areas and Population"/>
              <p:cNvSpPr txBox="1"/>
              <p:nvPr/>
            </p:nvSpPr>
            <p:spPr>
              <a:xfrm>
                <a:off x="17867" y="24707"/>
                <a:ext cx="527396" cy="3166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200" dirty="0">
                    <a:latin typeface="+mj-lt"/>
                  </a:rPr>
                  <a:t>Affected Areas and Population</a:t>
                </a:r>
              </a:p>
            </p:txBody>
          </p:sp>
        </p:grpSp>
        <p:sp>
          <p:nvSpPr>
            <p:cNvPr id="498"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501" name="Group"/>
            <p:cNvGrpSpPr/>
            <p:nvPr/>
          </p:nvGrpSpPr>
          <p:grpSpPr>
            <a:xfrm>
              <a:off x="604347" y="1208695"/>
              <a:ext cx="563133" cy="366037"/>
              <a:chOff x="0" y="0"/>
              <a:chExt cx="563131" cy="366035"/>
            </a:xfrm>
          </p:grpSpPr>
          <p:sp>
            <p:nvSpPr>
              <p:cNvPr id="499"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500" name="Impact on Health"/>
              <p:cNvSpPr txBox="1"/>
              <p:nvPr/>
            </p:nvSpPr>
            <p:spPr>
              <a:xfrm>
                <a:off x="17867" y="73005"/>
                <a:ext cx="527396" cy="2200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200" dirty="0">
                    <a:latin typeface="+mj-lt"/>
                  </a:rPr>
                  <a:t>Impact on Health</a:t>
                </a:r>
              </a:p>
            </p:txBody>
          </p:sp>
        </p:grpSp>
        <p:sp>
          <p:nvSpPr>
            <p:cNvPr id="502"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505" name="Group"/>
            <p:cNvGrpSpPr/>
            <p:nvPr/>
          </p:nvGrpSpPr>
          <p:grpSpPr>
            <a:xfrm>
              <a:off x="0" y="604347"/>
              <a:ext cx="563131" cy="366036"/>
              <a:chOff x="0" y="0"/>
              <a:chExt cx="563130" cy="366034"/>
            </a:xfrm>
          </p:grpSpPr>
          <p:sp>
            <p:nvSpPr>
              <p:cNvPr id="50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504" name="Response Capacity"/>
              <p:cNvSpPr txBox="1"/>
              <p:nvPr/>
            </p:nvSpPr>
            <p:spPr>
              <a:xfrm>
                <a:off x="17867" y="71205"/>
                <a:ext cx="527396" cy="22362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dirty="0"/>
                  <a:t>Response Capacity</a:t>
                </a:r>
              </a:p>
            </p:txBody>
          </p:sp>
        </p:grpSp>
        <p:sp>
          <p:nvSpPr>
            <p:cNvPr id="506"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69AE750C-B361-2FB8-CA09-4CEE4E7924B3}"/>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Secondary health hazards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Content Placeholder 2"/>
          <p:cNvSpPr txBox="1">
            <a:spLocks noGrp="1"/>
          </p:cNvSpPr>
          <p:nvPr>
            <p:ph type="body" sz="half" idx="1"/>
          </p:nvPr>
        </p:nvSpPr>
        <p:spPr>
          <a:xfrm>
            <a:off x="1135055" y="1429149"/>
            <a:ext cx="4321428" cy="3999702"/>
          </a:xfrm>
          <a:prstGeom prst="rect">
            <a:avLst/>
          </a:prstGeom>
        </p:spPr>
        <p:txBody>
          <a:bodyPr/>
          <a:lstStyle/>
          <a:p>
            <a:pPr marL="254000" indent="-254000">
              <a:buClr>
                <a:schemeClr val="accent3"/>
              </a:buClr>
              <a:buSzPct val="100000"/>
              <a:buFont typeface="Arial"/>
              <a:buChar char="•"/>
            </a:pPr>
            <a:r>
              <a:rPr dirty="0"/>
              <a:t>Coordination </a:t>
            </a:r>
          </a:p>
          <a:p>
            <a:pPr marL="254000" indent="-254000">
              <a:buClr>
                <a:schemeClr val="accent3"/>
              </a:buClr>
              <a:buSzPct val="100000"/>
              <a:buFont typeface="Arial"/>
              <a:buChar char="•"/>
            </a:pPr>
            <a:r>
              <a:rPr dirty="0"/>
              <a:t>Food supplies and sources</a:t>
            </a:r>
          </a:p>
          <a:p>
            <a:pPr marL="254000" indent="-254000">
              <a:buClr>
                <a:schemeClr val="accent3"/>
              </a:buClr>
              <a:buSzPct val="100000"/>
              <a:buFont typeface="Arial"/>
              <a:buChar char="•"/>
            </a:pPr>
            <a:r>
              <a:rPr dirty="0"/>
              <a:t>Feeding programs </a:t>
            </a:r>
          </a:p>
          <a:p>
            <a:pPr marL="254000" indent="-254000">
              <a:buClr>
                <a:schemeClr val="accent3"/>
              </a:buClr>
              <a:buSzPct val="100000"/>
              <a:buFont typeface="Arial"/>
              <a:buChar char="•"/>
            </a:pPr>
            <a:r>
              <a:rPr dirty="0"/>
              <a:t>Health services and infrastructure</a:t>
            </a:r>
          </a:p>
          <a:p>
            <a:pPr marL="508000" lvl="1" indent="-254000">
              <a:spcBef>
                <a:spcPts val="100"/>
              </a:spcBef>
              <a:buClr>
                <a:schemeClr val="accent3"/>
              </a:buClr>
              <a:buSzPct val="75000"/>
              <a:buFont typeface="Arial"/>
              <a:buChar char="๏"/>
            </a:pPr>
            <a:r>
              <a:rPr dirty="0"/>
              <a:t>Ability to conduct disease surveillance</a:t>
            </a:r>
          </a:p>
          <a:p>
            <a:pPr marL="508000" lvl="1" indent="-254000">
              <a:spcBef>
                <a:spcPts val="100"/>
              </a:spcBef>
              <a:buClr>
                <a:schemeClr val="accent3"/>
              </a:buClr>
              <a:buSzPct val="75000"/>
              <a:buFont typeface="Arial"/>
              <a:buChar char="๏"/>
            </a:pPr>
            <a:r>
              <a:rPr dirty="0"/>
              <a:t>Disease reporting and investigation capability </a:t>
            </a:r>
          </a:p>
          <a:p>
            <a:pPr marL="508000" lvl="1" indent="-254000">
              <a:spcBef>
                <a:spcPts val="100"/>
              </a:spcBef>
              <a:buClr>
                <a:schemeClr val="accent3"/>
              </a:buClr>
              <a:buSzPct val="75000"/>
              <a:buFont typeface="Arial"/>
              <a:buChar char="๏"/>
            </a:pPr>
            <a:r>
              <a:rPr dirty="0"/>
              <a:t>Laboratory capability</a:t>
            </a:r>
          </a:p>
          <a:p>
            <a:pPr marL="508000" lvl="1" indent="-254000">
              <a:spcBef>
                <a:spcPts val="100"/>
              </a:spcBef>
              <a:buClr>
                <a:schemeClr val="accent3"/>
              </a:buClr>
              <a:buSzPct val="75000"/>
              <a:buFont typeface="Arial"/>
              <a:buChar char="๏"/>
            </a:pPr>
            <a:r>
              <a:rPr dirty="0"/>
              <a:t>Healthcare service capacity  </a:t>
            </a:r>
          </a:p>
        </p:txBody>
      </p:sp>
      <p:pic>
        <p:nvPicPr>
          <p:cNvPr id="514" name="Picture 2" descr="Picture 2"/>
          <p:cNvPicPr>
            <a:picLocks noChangeAspect="1"/>
          </p:cNvPicPr>
          <p:nvPr/>
        </p:nvPicPr>
        <p:blipFill>
          <a:blip r:embed="rId2"/>
          <a:stretch>
            <a:fillRect/>
          </a:stretch>
        </p:blipFill>
        <p:spPr>
          <a:xfrm>
            <a:off x="5951408" y="214663"/>
            <a:ext cx="4792310" cy="3186886"/>
          </a:xfrm>
          <a:prstGeom prst="rect">
            <a:avLst/>
          </a:prstGeom>
          <a:ln w="12700">
            <a:miter lim="400000"/>
          </a:ln>
        </p:spPr>
      </p:pic>
      <p:sp>
        <p:nvSpPr>
          <p:cNvPr id="515" name="Rectangle 5"/>
          <p:cNvSpPr txBox="1"/>
          <p:nvPr/>
        </p:nvSpPr>
        <p:spPr>
          <a:xfrm>
            <a:off x="6693542" y="3397206"/>
            <a:ext cx="3308042" cy="383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000">
                <a:latin typeface="+mj-lt"/>
                <a:ea typeface="+mj-ea"/>
                <a:cs typeface="+mj-cs"/>
                <a:sym typeface="Source Sans Pro Regular"/>
              </a:defRPr>
            </a:pPr>
            <a:r>
              <a:rPr dirty="0"/>
              <a:t>Source: </a:t>
            </a:r>
            <a:r>
              <a:rPr sz="800" dirty="0"/>
              <a:t>WHO Global Surge Training http://www.who.int/hac/donorinfo/2016/surge_training_new_skeleton/en</a:t>
            </a:r>
          </a:p>
        </p:txBody>
      </p:sp>
      <p:grpSp>
        <p:nvGrpSpPr>
          <p:cNvPr id="532" name="Diagram 8"/>
          <p:cNvGrpSpPr/>
          <p:nvPr/>
        </p:nvGrpSpPr>
        <p:grpSpPr>
          <a:xfrm>
            <a:off x="6189908" y="3780747"/>
            <a:ext cx="3649417" cy="3029026"/>
            <a:chOff x="0" y="0"/>
            <a:chExt cx="1771828" cy="1574732"/>
          </a:xfrm>
        </p:grpSpPr>
        <p:grpSp>
          <p:nvGrpSpPr>
            <p:cNvPr id="518" name="Group"/>
            <p:cNvGrpSpPr/>
            <p:nvPr/>
          </p:nvGrpSpPr>
          <p:grpSpPr>
            <a:xfrm>
              <a:off x="604347" y="0"/>
              <a:ext cx="563133" cy="366036"/>
              <a:chOff x="0" y="0"/>
              <a:chExt cx="563131" cy="366035"/>
            </a:xfrm>
          </p:grpSpPr>
          <p:sp>
            <p:nvSpPr>
              <p:cNvPr id="516"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517" name="Scope of Emergency"/>
              <p:cNvSpPr txBox="1"/>
              <p:nvPr/>
            </p:nvSpPr>
            <p:spPr>
              <a:xfrm>
                <a:off x="17867" y="75407"/>
                <a:ext cx="527396" cy="2152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Scope of Emergency</a:t>
                </a:r>
              </a:p>
            </p:txBody>
          </p:sp>
        </p:grpSp>
        <p:sp>
          <p:nvSpPr>
            <p:cNvPr id="519"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522" name="Group"/>
            <p:cNvGrpSpPr/>
            <p:nvPr/>
          </p:nvGrpSpPr>
          <p:grpSpPr>
            <a:xfrm>
              <a:off x="1208695" y="604347"/>
              <a:ext cx="563133" cy="366037"/>
              <a:chOff x="0" y="0"/>
              <a:chExt cx="563131" cy="366035"/>
            </a:xfrm>
          </p:grpSpPr>
          <p:sp>
            <p:nvSpPr>
              <p:cNvPr id="520"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521" name="Affected Areas and Population"/>
              <p:cNvSpPr txBox="1"/>
              <p:nvPr/>
            </p:nvSpPr>
            <p:spPr>
              <a:xfrm>
                <a:off x="17867" y="28681"/>
                <a:ext cx="527396" cy="30867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Affected Areas and Population</a:t>
                </a:r>
              </a:p>
            </p:txBody>
          </p:sp>
        </p:grpSp>
        <p:sp>
          <p:nvSpPr>
            <p:cNvPr id="523"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526" name="Group"/>
            <p:cNvGrpSpPr/>
            <p:nvPr/>
          </p:nvGrpSpPr>
          <p:grpSpPr>
            <a:xfrm>
              <a:off x="604347" y="1208695"/>
              <a:ext cx="563133" cy="366037"/>
              <a:chOff x="0" y="0"/>
              <a:chExt cx="563131" cy="366035"/>
            </a:xfrm>
          </p:grpSpPr>
          <p:sp>
            <p:nvSpPr>
              <p:cNvPr id="524"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266700">
                  <a:lnSpc>
                    <a:spcPct val="90000"/>
                  </a:lnSpc>
                  <a:spcBef>
                    <a:spcPts val="700"/>
                  </a:spcBef>
                </a:pPr>
                <a:endParaRPr dirty="0"/>
              </a:p>
            </p:txBody>
          </p:sp>
          <p:sp>
            <p:nvSpPr>
              <p:cNvPr id="525" name="Impact on Health"/>
              <p:cNvSpPr txBox="1"/>
              <p:nvPr/>
            </p:nvSpPr>
            <p:spPr>
              <a:xfrm>
                <a:off x="17867" y="75407"/>
                <a:ext cx="527396" cy="2152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lvl1pPr>
              </a:lstStyle>
              <a:p>
                <a:r>
                  <a:rPr sz="1100" dirty="0">
                    <a:latin typeface="+mj-lt"/>
                  </a:rPr>
                  <a:t>Impact on Health</a:t>
                </a:r>
              </a:p>
            </p:txBody>
          </p:sp>
        </p:grpSp>
        <p:sp>
          <p:nvSpPr>
            <p:cNvPr id="527"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nvGrpSpPr>
            <p:cNvPr id="530" name="Group"/>
            <p:cNvGrpSpPr/>
            <p:nvPr/>
          </p:nvGrpSpPr>
          <p:grpSpPr>
            <a:xfrm>
              <a:off x="0" y="604347"/>
              <a:ext cx="563132" cy="366037"/>
              <a:chOff x="0" y="0"/>
              <a:chExt cx="563131" cy="366035"/>
            </a:xfrm>
          </p:grpSpPr>
          <p:sp>
            <p:nvSpPr>
              <p:cNvPr id="528"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anchor="ctr">
                <a:noAutofit/>
              </a:bodyPr>
              <a:lstStyle/>
              <a:p>
                <a:pPr algn="ctr" defTabSz="266700">
                  <a:lnSpc>
                    <a:spcPct val="90000"/>
                  </a:lnSpc>
                  <a:spcBef>
                    <a:spcPts val="700"/>
                  </a:spcBef>
                  <a:defRPr>
                    <a:solidFill>
                      <a:srgbClr val="FFFFFF"/>
                    </a:solidFill>
                  </a:defRPr>
                </a:pPr>
                <a:endParaRPr dirty="0"/>
              </a:p>
            </p:txBody>
          </p:sp>
          <p:sp>
            <p:nvSpPr>
              <p:cNvPr id="529" name="Response Capacity"/>
              <p:cNvSpPr txBox="1"/>
              <p:nvPr/>
            </p:nvSpPr>
            <p:spPr>
              <a:xfrm>
                <a:off x="17867" y="75407"/>
                <a:ext cx="527396" cy="2152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2859" tIns="22859" rIns="22859" bIns="22859" numCol="1" anchor="ctr">
                <a:spAutoFit/>
              </a:bodyPr>
              <a:lstStyle>
                <a:lvl1pPr algn="ctr" defTabSz="266700">
                  <a:lnSpc>
                    <a:spcPct val="90000"/>
                  </a:lnSpc>
                  <a:spcBef>
                    <a:spcPts val="200"/>
                  </a:spcBef>
                  <a:defRPr sz="600">
                    <a:solidFill>
                      <a:srgbClr val="FFFFFF"/>
                    </a:solidFill>
                  </a:defRPr>
                </a:lvl1pPr>
              </a:lstStyle>
              <a:p>
                <a:r>
                  <a:rPr sz="1100" dirty="0">
                    <a:latin typeface="+mj-lt"/>
                  </a:rPr>
                  <a:t>Response Capacity</a:t>
                </a:r>
              </a:p>
            </p:txBody>
          </p:sp>
        </p:grpSp>
        <p:sp>
          <p:nvSpPr>
            <p:cNvPr id="531"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anchor="t">
              <a:noAutofit/>
            </a:bodyPr>
            <a:lstStyle/>
            <a:p>
              <a:endParaRPr dirty="0"/>
            </a:p>
          </p:txBody>
        </p:sp>
      </p:grpSp>
      <p:sp>
        <p:nvSpPr>
          <p:cNvPr id="2" name="Title 1">
            <a:extLst>
              <a:ext uri="{FF2B5EF4-FFF2-40B4-BE49-F238E27FC236}">
                <a16:creationId xmlns:a16="http://schemas.microsoft.com/office/drawing/2014/main" id="{5D374ECF-C535-111B-8CCB-E7E696B2CBAD}"/>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Local response capacity</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 Placeholder 4"/>
          <p:cNvSpPr txBox="1">
            <a:spLocks noGrp="1"/>
          </p:cNvSpPr>
          <p:nvPr>
            <p:ph type="body" sz="quarter" idx="1"/>
          </p:nvPr>
        </p:nvSpPr>
        <p:spPr>
          <a:xfrm>
            <a:off x="3490689" y="1944209"/>
            <a:ext cx="5210622" cy="1557075"/>
          </a:xfrm>
          <a:prstGeom prst="rect">
            <a:avLst/>
          </a:prstGeom>
        </p:spPr>
        <p:txBody>
          <a:bodyPr/>
          <a:lstStyle>
            <a:lvl1pPr>
              <a:defRPr sz="3200"/>
            </a:lvl1pPr>
          </a:lstStyle>
          <a:p>
            <a:r>
              <a:rPr b="1" dirty="0"/>
              <a:t>2. Steps for conducting a rapid needs assessment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
        <p:nvSpPr>
          <p:cNvPr id="325" name="Google Shape;308;p8"/>
          <p:cNvSpPr txBox="1">
            <a:spLocks noGrp="1"/>
          </p:cNvSpPr>
          <p:nvPr>
            <p:ph type="body" idx="1"/>
          </p:nvPr>
        </p:nvSpPr>
        <p:spPr>
          <a:xfrm>
            <a:off x="4273550" y="1504819"/>
            <a:ext cx="7529514" cy="3848362"/>
          </a:xfrm>
          <a:prstGeom prst="rect">
            <a:avLst/>
          </a:prstGeom>
        </p:spPr>
        <p:txBody>
          <a:bodyPr lIns="0" tIns="0" rIns="0" bIns="0" anchor="t">
            <a:normAutofit/>
          </a:bodyPr>
          <a:lstStyle/>
          <a:p>
            <a:r>
              <a:rPr dirty="0"/>
              <a:t>This learning resource is part of the Rapid Response Team Advanced Training </a:t>
            </a:r>
            <a:r>
              <a:rPr lang="en-GB"/>
              <a:t>Package </a:t>
            </a:r>
            <a:r>
              <a:rPr dirty="0"/>
              <a:t>(RRT ATP) especially 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itle 1"/>
          <p:cNvSpPr txBox="1">
            <a:spLocks noGrp="1"/>
          </p:cNvSpPr>
          <p:nvPr>
            <p:ph type="title"/>
          </p:nvPr>
        </p:nvSpPr>
        <p:spPr>
          <a:xfrm>
            <a:off x="388936" y="221362"/>
            <a:ext cx="3264195" cy="1183995"/>
          </a:xfrm>
          <a:prstGeom prst="rect">
            <a:avLst/>
          </a:prstGeom>
        </p:spPr>
        <p:txBody>
          <a:bodyPr>
            <a:noAutofit/>
          </a:bodyPr>
          <a:lstStyle>
            <a:lvl1pPr>
              <a:defRPr sz="2800"/>
            </a:lvl1pPr>
          </a:lstStyle>
          <a:p>
            <a:r>
              <a:rPr sz="3200" b="1" dirty="0"/>
              <a:t>Steps for conducting an RNA</a:t>
            </a:r>
          </a:p>
        </p:txBody>
      </p:sp>
      <p:sp>
        <p:nvSpPr>
          <p:cNvPr id="538" name="Content Placeholder 3"/>
          <p:cNvSpPr txBox="1">
            <a:spLocks noGrp="1"/>
          </p:cNvSpPr>
          <p:nvPr>
            <p:ph type="body" idx="1"/>
          </p:nvPr>
        </p:nvSpPr>
        <p:spPr>
          <a:xfrm>
            <a:off x="4273550" y="1722438"/>
            <a:ext cx="7529514" cy="3413124"/>
          </a:xfrm>
          <a:prstGeom prst="rect">
            <a:avLst/>
          </a:prstGeom>
        </p:spPr>
        <p:txBody>
          <a:bodyPr>
            <a:normAutofit/>
          </a:bodyPr>
          <a:lstStyle/>
          <a:p>
            <a:pPr marL="514350" indent="-514350">
              <a:buClr>
                <a:schemeClr val="accent3"/>
              </a:buClr>
              <a:buFont typeface="+mj-lt"/>
              <a:buAutoNum type="arabicPeriod"/>
              <a:defRPr sz="2800"/>
            </a:pPr>
            <a:r>
              <a:rPr sz="2800" dirty="0"/>
              <a:t> Plan RNA and set assessment priorities</a:t>
            </a:r>
          </a:p>
          <a:p>
            <a:pPr marL="514350" indent="-514350">
              <a:buClr>
                <a:schemeClr val="accent3"/>
              </a:buClr>
              <a:buFont typeface="+mj-lt"/>
              <a:buAutoNum type="arabicPeriod"/>
              <a:defRPr sz="2800"/>
            </a:pPr>
            <a:r>
              <a:rPr sz="2800" dirty="0"/>
              <a:t>Assemble the team(s), logistics, and supplies</a:t>
            </a:r>
          </a:p>
          <a:p>
            <a:pPr marL="514350" indent="-514350">
              <a:buClr>
                <a:schemeClr val="accent3"/>
              </a:buClr>
              <a:buFont typeface="+mj-lt"/>
              <a:buAutoNum type="arabicPeriod"/>
              <a:defRPr sz="2800"/>
            </a:pPr>
            <a:r>
              <a:rPr sz="2800" dirty="0"/>
              <a:t>Collect the data:</a:t>
            </a:r>
          </a:p>
          <a:p>
            <a:pPr lvl="4">
              <a:spcBef>
                <a:spcPts val="100"/>
              </a:spcBef>
              <a:buClr>
                <a:schemeClr val="accent3"/>
              </a:buClr>
              <a:defRPr sz="2800"/>
            </a:pPr>
            <a:r>
              <a:rPr sz="2800" dirty="0"/>
              <a:t>Review existing (secondary) information </a:t>
            </a:r>
          </a:p>
          <a:p>
            <a:pPr lvl="4">
              <a:spcBef>
                <a:spcPts val="100"/>
              </a:spcBef>
              <a:buClr>
                <a:schemeClr val="accent3"/>
              </a:buClr>
              <a:defRPr sz="2800"/>
            </a:pPr>
            <a:r>
              <a:rPr sz="2800" dirty="0"/>
              <a:t>Collect additional data as needed</a:t>
            </a:r>
            <a:endParaRPr lang="hu-HU" sz="2800" i="1" dirty="0"/>
          </a:p>
          <a:p>
            <a:pPr marL="514350" indent="-514350" defTabSz="266176">
              <a:lnSpc>
                <a:spcPct val="90000"/>
              </a:lnSpc>
              <a:spcBef>
                <a:spcPts val="200"/>
              </a:spcBef>
              <a:buClr>
                <a:schemeClr val="accent3"/>
              </a:buClr>
              <a:buFont typeface="+mj-lt"/>
              <a:buAutoNum type="arabicPeriod"/>
              <a:defRPr sz="2576">
                <a:latin typeface="+mj-lt"/>
                <a:ea typeface="+mj-ea"/>
                <a:cs typeface="+mj-cs"/>
                <a:sym typeface="Source Sans Pro Regular"/>
              </a:defRPr>
            </a:pPr>
            <a:r>
              <a:rPr lang="en-US" sz="2800" dirty="0"/>
              <a:t>Analyze and interpret the findings </a:t>
            </a:r>
          </a:p>
          <a:p>
            <a:pPr marL="514350" indent="-514350" defTabSz="266176">
              <a:lnSpc>
                <a:spcPct val="90000"/>
              </a:lnSpc>
              <a:spcBef>
                <a:spcPts val="200"/>
              </a:spcBef>
              <a:buClr>
                <a:schemeClr val="accent3"/>
              </a:buClr>
              <a:buFont typeface="+mj-lt"/>
              <a:buAutoNum type="arabicPeriod"/>
              <a:defRPr sz="2576">
                <a:latin typeface="+mj-lt"/>
                <a:ea typeface="+mj-ea"/>
                <a:cs typeface="+mj-cs"/>
                <a:sym typeface="Source Sans Pro Regular"/>
              </a:defRPr>
            </a:pPr>
            <a:r>
              <a:rPr lang="en-US" sz="2800" dirty="0"/>
              <a:t>Share and present RNA findings</a:t>
            </a:r>
          </a:p>
          <a:p>
            <a:pPr marL="514350" indent="-514350" defTabSz="266176">
              <a:lnSpc>
                <a:spcPct val="90000"/>
              </a:lnSpc>
              <a:spcBef>
                <a:spcPts val="200"/>
              </a:spcBef>
              <a:buClr>
                <a:schemeClr val="accent3"/>
              </a:buClr>
              <a:buFont typeface="+mj-lt"/>
              <a:buAutoNum type="arabicPeriod"/>
              <a:defRPr sz="2576">
                <a:latin typeface="+mj-lt"/>
                <a:ea typeface="+mj-ea"/>
                <a:cs typeface="+mj-cs"/>
                <a:sym typeface="Source Sans Pro Regular"/>
              </a:defRPr>
            </a:pPr>
            <a:r>
              <a:rPr lang="en-US" sz="2800" dirty="0"/>
              <a:t>Repeat as necessary</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Content Placeholder 3"/>
          <p:cNvSpPr txBox="1">
            <a:spLocks noGrp="1"/>
          </p:cNvSpPr>
          <p:nvPr>
            <p:ph type="body" idx="1"/>
          </p:nvPr>
        </p:nvSpPr>
        <p:spPr>
          <a:xfrm>
            <a:off x="4273550" y="1526349"/>
            <a:ext cx="7529514" cy="3805303"/>
          </a:xfrm>
          <a:prstGeom prst="rect">
            <a:avLst/>
          </a:prstGeom>
        </p:spPr>
        <p:txBody>
          <a:bodyPr/>
          <a:lstStyle/>
          <a:p>
            <a:r>
              <a:rPr dirty="0"/>
              <a:t>Who should be involved in the RNA planning?</a:t>
            </a:r>
          </a:p>
          <a:p>
            <a:r>
              <a:rPr dirty="0"/>
              <a:t>Who is responsible for logistics, communications and transport? </a:t>
            </a:r>
          </a:p>
          <a:p>
            <a:r>
              <a:rPr dirty="0"/>
              <a:t>What should we know before going into the field?</a:t>
            </a:r>
          </a:p>
          <a:p>
            <a:r>
              <a:rPr dirty="0"/>
              <a:t>What methods and measures are appropriate, considering:</a:t>
            </a:r>
          </a:p>
          <a:p>
            <a:endParaRPr dirty="0"/>
          </a:p>
          <a:p>
            <a:pPr marL="398661" lvl="1" indent="-254000">
              <a:spcBef>
                <a:spcPts val="100"/>
              </a:spcBef>
              <a:buClr>
                <a:schemeClr val="accent3"/>
              </a:buClr>
              <a:buFont typeface="Arial"/>
            </a:pPr>
            <a:r>
              <a:rPr dirty="0"/>
              <a:t>The context of the emergency</a:t>
            </a:r>
          </a:p>
          <a:p>
            <a:pPr marL="398661" lvl="1" indent="-254000">
              <a:spcBef>
                <a:spcPts val="100"/>
              </a:spcBef>
              <a:buClr>
                <a:schemeClr val="accent3"/>
              </a:buClr>
              <a:buFont typeface="Arial"/>
            </a:pPr>
            <a:r>
              <a:rPr dirty="0"/>
              <a:t>The population affected</a:t>
            </a:r>
          </a:p>
          <a:p>
            <a:pPr marL="398661" lvl="1" indent="-254000">
              <a:spcBef>
                <a:spcPts val="100"/>
              </a:spcBef>
              <a:buClr>
                <a:schemeClr val="accent3"/>
              </a:buClr>
              <a:buFont typeface="Arial"/>
            </a:pPr>
            <a:r>
              <a:rPr dirty="0"/>
              <a:t>The security, time, logistical and technical constraints</a:t>
            </a:r>
          </a:p>
        </p:txBody>
      </p:sp>
      <p:sp>
        <p:nvSpPr>
          <p:cNvPr id="543" name="Text Placeholder 4"/>
          <p:cNvSpPr txBox="1"/>
          <p:nvPr/>
        </p:nvSpPr>
        <p:spPr>
          <a:xfrm>
            <a:off x="388936" y="953195"/>
            <a:ext cx="3378270" cy="754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a:t>Planning an RNA</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Content Placeholder 2"/>
          <p:cNvSpPr txBox="1"/>
          <p:nvPr/>
        </p:nvSpPr>
        <p:spPr>
          <a:xfrm>
            <a:off x="1298448" y="1885606"/>
            <a:ext cx="4300085" cy="30867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342900" indent="-342900">
              <a:spcBef>
                <a:spcPts val="600"/>
              </a:spcBef>
              <a:buClr>
                <a:schemeClr val="accent3"/>
              </a:buClr>
              <a:buSzPct val="100000"/>
              <a:buChar char="•"/>
              <a:defRPr sz="2400">
                <a:latin typeface="+mj-lt"/>
                <a:ea typeface="+mj-ea"/>
                <a:cs typeface="+mj-cs"/>
                <a:sym typeface="Source Sans Pro Regular"/>
              </a:defRPr>
            </a:pPr>
            <a:r>
              <a:rPr dirty="0"/>
              <a:t>Local government agencies </a:t>
            </a:r>
          </a:p>
          <a:p>
            <a:pPr marL="342900" indent="-342900">
              <a:spcBef>
                <a:spcPts val="600"/>
              </a:spcBef>
              <a:buClr>
                <a:schemeClr val="accent3"/>
              </a:buClr>
              <a:buSzPct val="100000"/>
              <a:buChar char="•"/>
              <a:defRPr sz="2400">
                <a:latin typeface="+mj-lt"/>
                <a:ea typeface="+mj-ea"/>
                <a:cs typeface="+mj-cs"/>
                <a:sym typeface="Source Sans Pro Regular"/>
              </a:defRPr>
            </a:pPr>
            <a:r>
              <a:rPr dirty="0"/>
              <a:t>UN agencies</a:t>
            </a:r>
          </a:p>
          <a:p>
            <a:pPr marL="342900" indent="-342900">
              <a:spcBef>
                <a:spcPts val="600"/>
              </a:spcBef>
              <a:buClr>
                <a:schemeClr val="accent3"/>
              </a:buClr>
              <a:buSzPct val="100000"/>
              <a:buChar char="•"/>
              <a:defRPr sz="2400">
                <a:latin typeface="+mj-lt"/>
                <a:ea typeface="+mj-ea"/>
                <a:cs typeface="+mj-cs"/>
                <a:sym typeface="Source Sans Pro Regular"/>
              </a:defRPr>
            </a:pPr>
            <a:r>
              <a:rPr dirty="0"/>
              <a:t>NGOs</a:t>
            </a:r>
          </a:p>
          <a:p>
            <a:pPr marL="342900" indent="-342900">
              <a:spcBef>
                <a:spcPts val="600"/>
              </a:spcBef>
              <a:buClr>
                <a:schemeClr val="accent3"/>
              </a:buClr>
              <a:buSzPct val="100000"/>
              <a:buChar char="•"/>
              <a:defRPr sz="2400">
                <a:latin typeface="+mj-lt"/>
                <a:ea typeface="+mj-ea"/>
                <a:cs typeface="+mj-cs"/>
                <a:sym typeface="Source Sans Pro Regular"/>
              </a:defRPr>
            </a:pPr>
            <a:r>
              <a:rPr dirty="0"/>
              <a:t>Contractors</a:t>
            </a:r>
          </a:p>
          <a:p>
            <a:pPr marL="342900" indent="-342900">
              <a:spcBef>
                <a:spcPts val="600"/>
              </a:spcBef>
              <a:buClr>
                <a:schemeClr val="accent3"/>
              </a:buClr>
              <a:buSzPct val="100000"/>
              <a:buChar char="•"/>
              <a:defRPr sz="2400">
                <a:latin typeface="+mj-lt"/>
                <a:ea typeface="+mj-ea"/>
                <a:cs typeface="+mj-cs"/>
                <a:sym typeface="Source Sans Pro Regular"/>
              </a:defRPr>
            </a:pPr>
            <a:r>
              <a:rPr dirty="0"/>
              <a:t>Donor agencies</a:t>
            </a:r>
          </a:p>
          <a:p>
            <a:pPr marL="342900" indent="-342900">
              <a:spcBef>
                <a:spcPts val="600"/>
              </a:spcBef>
              <a:buClr>
                <a:schemeClr val="accent3"/>
              </a:buClr>
              <a:buSzPct val="100000"/>
              <a:buChar char="•"/>
              <a:defRPr sz="2400">
                <a:latin typeface="+mj-lt"/>
                <a:ea typeface="+mj-ea"/>
                <a:cs typeface="+mj-cs"/>
                <a:sym typeface="Source Sans Pro Regular"/>
              </a:defRPr>
            </a:pPr>
            <a:r>
              <a:rPr dirty="0"/>
              <a:t>Interagency committees and assessment teams</a:t>
            </a:r>
          </a:p>
        </p:txBody>
      </p:sp>
      <p:pic>
        <p:nvPicPr>
          <p:cNvPr id="550" name="Picture 12" descr="Picture 12"/>
          <p:cNvPicPr>
            <a:picLocks noChangeAspect="1"/>
          </p:cNvPicPr>
          <p:nvPr/>
        </p:nvPicPr>
        <p:blipFill>
          <a:blip r:embed="rId3"/>
          <a:stretch>
            <a:fillRect/>
          </a:stretch>
        </p:blipFill>
        <p:spPr>
          <a:xfrm>
            <a:off x="9400661" y="1340278"/>
            <a:ext cx="1002431" cy="1169502"/>
          </a:xfrm>
          <a:prstGeom prst="rect">
            <a:avLst/>
          </a:prstGeom>
          <a:ln w="12700">
            <a:miter lim="400000"/>
          </a:ln>
        </p:spPr>
      </p:pic>
      <p:pic>
        <p:nvPicPr>
          <p:cNvPr id="551" name="Picture 13" descr="Picture 13"/>
          <p:cNvPicPr>
            <a:picLocks noChangeAspect="1"/>
          </p:cNvPicPr>
          <p:nvPr/>
        </p:nvPicPr>
        <p:blipFill>
          <a:blip r:embed="rId4"/>
          <a:stretch>
            <a:fillRect/>
          </a:stretch>
        </p:blipFill>
        <p:spPr>
          <a:xfrm>
            <a:off x="5993504" y="2986306"/>
            <a:ext cx="1688929" cy="1245585"/>
          </a:xfrm>
          <a:prstGeom prst="rect">
            <a:avLst/>
          </a:prstGeom>
          <a:ln w="12700">
            <a:miter lim="400000"/>
          </a:ln>
        </p:spPr>
      </p:pic>
      <p:pic>
        <p:nvPicPr>
          <p:cNvPr id="552" name="Picture 14" descr="Picture 14"/>
          <p:cNvPicPr>
            <a:picLocks noChangeAspect="1"/>
          </p:cNvPicPr>
          <p:nvPr/>
        </p:nvPicPr>
        <p:blipFill>
          <a:blip r:embed="rId5"/>
          <a:stretch>
            <a:fillRect/>
          </a:stretch>
        </p:blipFill>
        <p:spPr>
          <a:xfrm>
            <a:off x="7648233" y="4107945"/>
            <a:ext cx="1742789" cy="1096170"/>
          </a:xfrm>
          <a:prstGeom prst="rect">
            <a:avLst/>
          </a:prstGeom>
          <a:ln w="12700">
            <a:miter lim="400000"/>
          </a:ln>
        </p:spPr>
      </p:pic>
      <p:pic>
        <p:nvPicPr>
          <p:cNvPr id="553" name="Picture 15" descr="Picture 15"/>
          <p:cNvPicPr>
            <a:picLocks noChangeAspect="1"/>
          </p:cNvPicPr>
          <p:nvPr/>
        </p:nvPicPr>
        <p:blipFill>
          <a:blip r:embed="rId6"/>
          <a:stretch>
            <a:fillRect/>
          </a:stretch>
        </p:blipFill>
        <p:spPr>
          <a:xfrm>
            <a:off x="7764973" y="1991013"/>
            <a:ext cx="1275928" cy="1303457"/>
          </a:xfrm>
          <a:prstGeom prst="rect">
            <a:avLst/>
          </a:prstGeom>
          <a:ln w="12700">
            <a:miter lim="400000"/>
          </a:ln>
        </p:spPr>
      </p:pic>
      <p:pic>
        <p:nvPicPr>
          <p:cNvPr id="554" name="Picture 10" descr="Picture 10"/>
          <p:cNvPicPr>
            <a:picLocks noChangeAspect="1"/>
          </p:cNvPicPr>
          <p:nvPr/>
        </p:nvPicPr>
        <p:blipFill>
          <a:blip r:embed="rId7"/>
          <a:stretch>
            <a:fillRect/>
          </a:stretch>
        </p:blipFill>
        <p:spPr>
          <a:xfrm>
            <a:off x="6385311" y="974408"/>
            <a:ext cx="1680579" cy="957200"/>
          </a:xfrm>
          <a:prstGeom prst="rect">
            <a:avLst/>
          </a:prstGeom>
          <a:ln w="12700">
            <a:miter lim="400000"/>
          </a:ln>
        </p:spPr>
      </p:pic>
      <p:pic>
        <p:nvPicPr>
          <p:cNvPr id="555" name="Picture 11" descr="Picture 11"/>
          <p:cNvPicPr>
            <a:picLocks noChangeAspect="1"/>
          </p:cNvPicPr>
          <p:nvPr/>
        </p:nvPicPr>
        <p:blipFill>
          <a:blip r:embed="rId8"/>
          <a:stretch>
            <a:fillRect/>
          </a:stretch>
        </p:blipFill>
        <p:spPr>
          <a:xfrm>
            <a:off x="6116884" y="5000399"/>
            <a:ext cx="1246429" cy="572379"/>
          </a:xfrm>
          <a:prstGeom prst="rect">
            <a:avLst/>
          </a:prstGeom>
          <a:ln w="12700">
            <a:miter lim="400000"/>
          </a:ln>
        </p:spPr>
      </p:pic>
      <p:pic>
        <p:nvPicPr>
          <p:cNvPr id="556" name="Picture 16" descr="Picture 16"/>
          <p:cNvPicPr>
            <a:picLocks noChangeAspect="1"/>
          </p:cNvPicPr>
          <p:nvPr/>
        </p:nvPicPr>
        <p:blipFill>
          <a:blip r:embed="rId9"/>
          <a:stretch>
            <a:fillRect/>
          </a:stretch>
        </p:blipFill>
        <p:spPr>
          <a:xfrm>
            <a:off x="8927024" y="3563530"/>
            <a:ext cx="2337202" cy="473062"/>
          </a:xfrm>
          <a:prstGeom prst="rect">
            <a:avLst/>
          </a:prstGeom>
          <a:ln w="12700">
            <a:miter lim="400000"/>
          </a:ln>
        </p:spPr>
      </p:pic>
      <p:sp>
        <p:nvSpPr>
          <p:cNvPr id="557" name="TextBox 4"/>
          <p:cNvSpPr txBox="1"/>
          <p:nvPr/>
        </p:nvSpPr>
        <p:spPr>
          <a:xfrm>
            <a:off x="6461877" y="5722884"/>
            <a:ext cx="4431675"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1600">
                <a:latin typeface="+mj-lt"/>
                <a:ea typeface="+mj-ea"/>
                <a:cs typeface="+mj-cs"/>
                <a:sym typeface="Source Sans Pro Regular"/>
              </a:defRPr>
            </a:lvl1pPr>
          </a:lstStyle>
          <a:p>
            <a:r>
              <a:rPr sz="1200" dirty="0"/>
              <a:t>Logos of some partners involved in RNAs</a:t>
            </a:r>
          </a:p>
        </p:txBody>
      </p:sp>
      <p:sp>
        <p:nvSpPr>
          <p:cNvPr id="2" name="Title 1">
            <a:extLst>
              <a:ext uri="{FF2B5EF4-FFF2-40B4-BE49-F238E27FC236}">
                <a16:creationId xmlns:a16="http://schemas.microsoft.com/office/drawing/2014/main" id="{37C6B634-D83F-6578-EA48-F61ECD62FE1C}"/>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Partners Involved in RNA</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49">
                                            <p:bg/>
                                          </p:spTgt>
                                        </p:tgtEl>
                                        <p:attrNameLst>
                                          <p:attrName>style.visibility</p:attrName>
                                        </p:attrNameLst>
                                      </p:cBhvr>
                                      <p:to>
                                        <p:strVal val="visible"/>
                                      </p:to>
                                    </p:set>
                                    <p:animEffect transition="in" filter="fade">
                                      <p:cBhvr>
                                        <p:cTn id="7" dur="500"/>
                                        <p:tgtEl>
                                          <p:spTgt spid="549">
                                            <p:bg/>
                                          </p:spTgt>
                                        </p:tgtEl>
                                      </p:cBhvr>
                                    </p:animEffect>
                                  </p:childTnLst>
                                </p:cTn>
                              </p:par>
                              <p:par>
                                <p:cTn id="8" presetID="10" presetClass="entr" presetSubtype="0" fill="hold" grpId="0" nodeType="withEffect">
                                  <p:stCondLst>
                                    <p:cond delay="0"/>
                                  </p:stCondLst>
                                  <p:iterate>
                                    <p:tmAbs val="0"/>
                                  </p:iterate>
                                  <p:childTnLst>
                                    <p:set>
                                      <p:cBhvr>
                                        <p:cTn id="9" fill="hold"/>
                                        <p:tgtEl>
                                          <p:spTgt spid="549">
                                            <p:txEl>
                                              <p:pRg st="0" end="0"/>
                                            </p:txEl>
                                          </p:spTgt>
                                        </p:tgtEl>
                                        <p:attrNameLst>
                                          <p:attrName>style.visibility</p:attrName>
                                        </p:attrNameLst>
                                      </p:cBhvr>
                                      <p:to>
                                        <p:strVal val="visible"/>
                                      </p:to>
                                    </p:set>
                                    <p:animEffect transition="in" filter="fade">
                                      <p:cBhvr>
                                        <p:cTn id="10" dur="500"/>
                                        <p:tgtEl>
                                          <p:spTgt spid="54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549">
                                            <p:txEl>
                                              <p:pRg st="1" end="1"/>
                                            </p:txEl>
                                          </p:spTgt>
                                        </p:tgtEl>
                                        <p:attrNameLst>
                                          <p:attrName>style.visibility</p:attrName>
                                        </p:attrNameLst>
                                      </p:cBhvr>
                                      <p:to>
                                        <p:strVal val="visible"/>
                                      </p:to>
                                    </p:set>
                                    <p:animEffect transition="in" filter="fade">
                                      <p:cBhvr>
                                        <p:cTn id="15" dur="500"/>
                                        <p:tgtEl>
                                          <p:spTgt spid="5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549">
                                            <p:txEl>
                                              <p:pRg st="2" end="2"/>
                                            </p:txEl>
                                          </p:spTgt>
                                        </p:tgtEl>
                                        <p:attrNameLst>
                                          <p:attrName>style.visibility</p:attrName>
                                        </p:attrNameLst>
                                      </p:cBhvr>
                                      <p:to>
                                        <p:strVal val="visible"/>
                                      </p:to>
                                    </p:set>
                                    <p:animEffect transition="in" filter="fade">
                                      <p:cBhvr>
                                        <p:cTn id="20" dur="500"/>
                                        <p:tgtEl>
                                          <p:spTgt spid="54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549">
                                            <p:txEl>
                                              <p:pRg st="3" end="3"/>
                                            </p:txEl>
                                          </p:spTgt>
                                        </p:tgtEl>
                                        <p:attrNameLst>
                                          <p:attrName>style.visibility</p:attrName>
                                        </p:attrNameLst>
                                      </p:cBhvr>
                                      <p:to>
                                        <p:strVal val="visible"/>
                                      </p:to>
                                    </p:set>
                                    <p:animEffect transition="in" filter="fade">
                                      <p:cBhvr>
                                        <p:cTn id="25" dur="500"/>
                                        <p:tgtEl>
                                          <p:spTgt spid="54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549">
                                            <p:txEl>
                                              <p:pRg st="4" end="4"/>
                                            </p:txEl>
                                          </p:spTgt>
                                        </p:tgtEl>
                                        <p:attrNameLst>
                                          <p:attrName>style.visibility</p:attrName>
                                        </p:attrNameLst>
                                      </p:cBhvr>
                                      <p:to>
                                        <p:strVal val="visible"/>
                                      </p:to>
                                    </p:set>
                                    <p:animEffect transition="in" filter="fade">
                                      <p:cBhvr>
                                        <p:cTn id="30" dur="500"/>
                                        <p:tgtEl>
                                          <p:spTgt spid="54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549">
                                            <p:txEl>
                                              <p:pRg st="5" end="5"/>
                                            </p:txEl>
                                          </p:spTgt>
                                        </p:tgtEl>
                                        <p:attrNameLst>
                                          <p:attrName>style.visibility</p:attrName>
                                        </p:attrNameLst>
                                      </p:cBhvr>
                                      <p:to>
                                        <p:strVal val="visible"/>
                                      </p:to>
                                    </p:set>
                                    <p:animEffect transition="in" filter="fade">
                                      <p:cBhvr>
                                        <p:cTn id="35" dur="500"/>
                                        <p:tgtEl>
                                          <p:spTgt spid="54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 grpId="0"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Rectangle 3"/>
          <p:cNvSpPr txBox="1"/>
          <p:nvPr/>
        </p:nvSpPr>
        <p:spPr>
          <a:xfrm>
            <a:off x="1994240" y="804777"/>
            <a:ext cx="8628039" cy="35086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500" u="sng">
                <a:solidFill>
                  <a:schemeClr val="accent3"/>
                </a:solidFill>
                <a:latin typeface="+mj-lt"/>
                <a:ea typeface="+mj-ea"/>
                <a:cs typeface="+mj-cs"/>
                <a:sym typeface="Source Sans Pro Regular"/>
              </a:defRPr>
            </a:pPr>
            <a:r>
              <a:rPr sz="2400" dirty="0"/>
              <a:t>Size</a:t>
            </a:r>
          </a:p>
          <a:p>
            <a:pPr>
              <a:defRPr sz="2500">
                <a:latin typeface="+mj-lt"/>
                <a:ea typeface="+mj-ea"/>
                <a:cs typeface="+mj-cs"/>
                <a:sym typeface="Source Sans Pro Regular"/>
              </a:defRPr>
            </a:pPr>
            <a:r>
              <a:rPr sz="2400" dirty="0"/>
              <a:t>3-6 persons, should have local authorities involved</a:t>
            </a:r>
          </a:p>
          <a:p>
            <a:pPr>
              <a:spcBef>
                <a:spcPts val="1800"/>
              </a:spcBef>
              <a:defRPr sz="2500" u="sng">
                <a:solidFill>
                  <a:schemeClr val="accent3"/>
                </a:solidFill>
                <a:latin typeface="+mj-lt"/>
                <a:ea typeface="+mj-ea"/>
                <a:cs typeface="+mj-cs"/>
                <a:sym typeface="Source Sans Pro Regular"/>
              </a:defRPr>
            </a:pPr>
            <a:r>
              <a:rPr sz="2400" dirty="0"/>
              <a:t>Features</a:t>
            </a:r>
          </a:p>
          <a:p>
            <a:pPr marL="285750" indent="-285750">
              <a:buClr>
                <a:schemeClr val="accent3"/>
              </a:buClr>
              <a:buSzPct val="100000"/>
              <a:buFont typeface="Arial"/>
              <a:buChar char="•"/>
              <a:defRPr sz="2500">
                <a:latin typeface="+mj-lt"/>
                <a:ea typeface="+mj-ea"/>
                <a:cs typeface="+mj-cs"/>
                <a:sym typeface="Source Sans Pro Regular"/>
              </a:defRPr>
            </a:pPr>
            <a:r>
              <a:rPr sz="2400" dirty="0"/>
              <a:t>Clear lines of authority and reporting</a:t>
            </a:r>
          </a:p>
          <a:p>
            <a:pPr marL="285750" indent="-285750">
              <a:buClr>
                <a:schemeClr val="accent3"/>
              </a:buClr>
              <a:buSzPct val="100000"/>
              <a:buFont typeface="Arial"/>
              <a:buChar char="•"/>
              <a:defRPr sz="2500">
                <a:latin typeface="+mj-lt"/>
                <a:ea typeface="+mj-ea"/>
                <a:cs typeface="+mj-cs"/>
                <a:sym typeface="Source Sans Pro Regular"/>
              </a:defRPr>
            </a:pPr>
            <a:r>
              <a:rPr sz="2400" dirty="0"/>
              <a:t>Partnerships with local collaborators </a:t>
            </a:r>
          </a:p>
          <a:p>
            <a:pPr marL="285750" indent="-285750">
              <a:buClr>
                <a:schemeClr val="accent3"/>
              </a:buClr>
              <a:buSzPct val="100000"/>
              <a:buFont typeface="Arial"/>
              <a:buChar char="•"/>
              <a:defRPr sz="2500">
                <a:latin typeface="+mj-lt"/>
                <a:ea typeface="+mj-ea"/>
                <a:cs typeface="+mj-cs"/>
                <a:sym typeface="Source Sans Pro Regular"/>
              </a:defRPr>
            </a:pPr>
            <a:r>
              <a:rPr sz="2400" dirty="0"/>
              <a:t>Division of responsibilities and mutually agreed upon procedures </a:t>
            </a:r>
          </a:p>
          <a:p>
            <a:pPr>
              <a:spcBef>
                <a:spcPts val="1800"/>
              </a:spcBef>
              <a:defRPr sz="2500" u="sng">
                <a:solidFill>
                  <a:schemeClr val="accent3"/>
                </a:solidFill>
                <a:latin typeface="+mj-lt"/>
                <a:ea typeface="+mj-ea"/>
                <a:cs typeface="+mj-cs"/>
                <a:sym typeface="Source Sans Pro Regular"/>
              </a:defRPr>
            </a:pPr>
            <a:r>
              <a:rPr sz="2400" dirty="0"/>
              <a:t>Skills</a:t>
            </a:r>
          </a:p>
        </p:txBody>
      </p:sp>
      <p:sp>
        <p:nvSpPr>
          <p:cNvPr id="564" name="Rectangle 4"/>
          <p:cNvSpPr txBox="1"/>
          <p:nvPr/>
        </p:nvSpPr>
        <p:spPr>
          <a:xfrm>
            <a:off x="1994239" y="4422007"/>
            <a:ext cx="8628039" cy="16312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numCol="2"/>
          <a:lstStyle/>
          <a:p>
            <a:pPr marL="254000" indent="-254000">
              <a:buClr>
                <a:schemeClr val="accent3"/>
              </a:buClr>
              <a:buSzPct val="100000"/>
              <a:buFont typeface="Arial"/>
              <a:buChar char="•"/>
              <a:defRPr sz="2400">
                <a:latin typeface="+mj-lt"/>
                <a:ea typeface="+mj-ea"/>
                <a:cs typeface="+mj-cs"/>
                <a:sym typeface="Source Sans Pro Regular"/>
              </a:defRPr>
            </a:pPr>
            <a:r>
              <a:rPr dirty="0"/>
              <a:t>Logistics</a:t>
            </a:r>
          </a:p>
          <a:p>
            <a:pPr marL="254000" indent="-254000">
              <a:buClr>
                <a:schemeClr val="accent3"/>
              </a:buClr>
              <a:buSzPct val="100000"/>
              <a:buFont typeface="Arial"/>
              <a:buChar char="•"/>
              <a:defRPr sz="2400">
                <a:latin typeface="+mj-lt"/>
                <a:ea typeface="+mj-ea"/>
                <a:cs typeface="+mj-cs"/>
                <a:sym typeface="Source Sans Pro Regular"/>
              </a:defRPr>
            </a:pPr>
            <a:r>
              <a:rPr dirty="0"/>
              <a:t>Security</a:t>
            </a:r>
          </a:p>
          <a:p>
            <a:pPr marL="254000" indent="-254000">
              <a:buClr>
                <a:schemeClr val="accent3"/>
              </a:buClr>
              <a:buSzPct val="100000"/>
              <a:buFont typeface="Arial"/>
              <a:buChar char="•"/>
              <a:defRPr sz="2400">
                <a:latin typeface="+mj-lt"/>
                <a:ea typeface="+mj-ea"/>
                <a:cs typeface="+mj-cs"/>
                <a:sym typeface="Source Sans Pro Regular"/>
              </a:defRPr>
            </a:pPr>
            <a:r>
              <a:rPr dirty="0"/>
              <a:t>Epidemiology</a:t>
            </a:r>
          </a:p>
          <a:p>
            <a:pPr marL="254000" indent="-254000">
              <a:buClr>
                <a:schemeClr val="accent3"/>
              </a:buClr>
              <a:buSzPct val="100000"/>
              <a:buFont typeface="Arial"/>
              <a:buChar char="•"/>
              <a:defRPr sz="2400">
                <a:latin typeface="+mj-lt"/>
                <a:ea typeface="+mj-ea"/>
                <a:cs typeface="+mj-cs"/>
                <a:sym typeface="Source Sans Pro Regular"/>
              </a:defRPr>
            </a:pPr>
            <a:r>
              <a:rPr dirty="0"/>
              <a:t>Health Care</a:t>
            </a:r>
          </a:p>
          <a:p>
            <a:pPr marL="254000" indent="-254000">
              <a:buClr>
                <a:schemeClr val="accent3"/>
              </a:buClr>
              <a:buSzPct val="100000"/>
              <a:buFont typeface="Arial"/>
              <a:buChar char="•"/>
              <a:defRPr sz="2400">
                <a:latin typeface="+mj-lt"/>
                <a:ea typeface="+mj-ea"/>
                <a:cs typeface="+mj-cs"/>
                <a:sym typeface="Source Sans Pro Regular"/>
              </a:defRPr>
            </a:pPr>
            <a:r>
              <a:rPr dirty="0"/>
              <a:t>WASH</a:t>
            </a:r>
          </a:p>
          <a:p>
            <a:pPr marL="254000" indent="-254000">
              <a:buClr>
                <a:schemeClr val="accent3"/>
              </a:buClr>
              <a:buSzPct val="100000"/>
              <a:buFont typeface="Arial"/>
              <a:buChar char="•"/>
              <a:defRPr sz="2400">
                <a:latin typeface="+mj-lt"/>
                <a:ea typeface="+mj-ea"/>
                <a:cs typeface="+mj-cs"/>
                <a:sym typeface="Source Sans Pro Regular"/>
              </a:defRPr>
            </a:pPr>
            <a:r>
              <a:rPr dirty="0"/>
              <a:t>Nutrition</a:t>
            </a:r>
          </a:p>
          <a:p>
            <a:pPr marL="254000" indent="-254000">
              <a:buClr>
                <a:schemeClr val="accent3"/>
              </a:buClr>
              <a:buSzPct val="100000"/>
              <a:buFont typeface="Arial"/>
              <a:buChar char="•"/>
              <a:defRPr sz="2400">
                <a:latin typeface="+mj-lt"/>
                <a:ea typeface="+mj-ea"/>
                <a:cs typeface="+mj-cs"/>
                <a:sym typeface="Source Sans Pro Regular"/>
              </a:defRPr>
            </a:pPr>
            <a:r>
              <a:rPr dirty="0"/>
              <a:t>Language/Cultural</a:t>
            </a:r>
          </a:p>
          <a:p>
            <a:pPr marL="254000" indent="-254000">
              <a:buClr>
                <a:schemeClr val="accent3"/>
              </a:buClr>
              <a:buSzPct val="100000"/>
              <a:buFont typeface="Arial"/>
              <a:buChar char="•"/>
              <a:defRPr sz="2400">
                <a:latin typeface="+mj-lt"/>
                <a:ea typeface="+mj-ea"/>
                <a:cs typeface="+mj-cs"/>
                <a:sym typeface="Source Sans Pro Regular"/>
              </a:defRPr>
            </a:pPr>
            <a:r>
              <a:rPr dirty="0"/>
              <a:t>Other: event dependent*</a:t>
            </a:r>
          </a:p>
        </p:txBody>
      </p:sp>
      <p:sp>
        <p:nvSpPr>
          <p:cNvPr id="2" name="Title 1">
            <a:extLst>
              <a:ext uri="{FF2B5EF4-FFF2-40B4-BE49-F238E27FC236}">
                <a16:creationId xmlns:a16="http://schemas.microsoft.com/office/drawing/2014/main" id="{7A12D47D-ECC7-0846-DC5F-841AE9EDCBDF}"/>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Assessment team</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Content Placeholder 4"/>
          <p:cNvSpPr txBox="1">
            <a:spLocks noGrp="1"/>
          </p:cNvSpPr>
          <p:nvPr>
            <p:ph type="body" idx="1"/>
          </p:nvPr>
        </p:nvSpPr>
        <p:spPr>
          <a:xfrm>
            <a:off x="4175201" y="2084022"/>
            <a:ext cx="7529514" cy="2689956"/>
          </a:xfrm>
          <a:prstGeom prst="rect">
            <a:avLst/>
          </a:prstGeom>
        </p:spPr>
        <p:txBody>
          <a:bodyPr>
            <a:normAutofit lnSpcReduction="10000"/>
          </a:bodyPr>
          <a:lstStyle/>
          <a:p>
            <a:pPr marL="457200" indent="-457200">
              <a:buClr>
                <a:srgbClr val="65A000"/>
              </a:buClr>
              <a:buFont typeface="Arial" panose="020B0604020202020204" pitchFamily="34" charset="0"/>
              <a:buChar char="•"/>
              <a:defRPr sz="2800"/>
            </a:pPr>
            <a:r>
              <a:rPr dirty="0"/>
              <a:t>Maps of affected areas </a:t>
            </a:r>
          </a:p>
          <a:p>
            <a:pPr marL="457200" indent="-457200">
              <a:buClr>
                <a:srgbClr val="65A000"/>
              </a:buClr>
              <a:buFont typeface="Arial" panose="020B0604020202020204" pitchFamily="34" charset="0"/>
              <a:buChar char="•"/>
              <a:defRPr sz="2800"/>
            </a:pPr>
            <a:r>
              <a:rPr dirty="0"/>
              <a:t>Transport &amp; basic daily supplies</a:t>
            </a:r>
          </a:p>
          <a:p>
            <a:pPr marL="457200" indent="-457200">
              <a:buClr>
                <a:srgbClr val="65A000"/>
              </a:buClr>
              <a:buFont typeface="Arial" panose="020B0604020202020204" pitchFamily="34" charset="0"/>
              <a:buChar char="•"/>
              <a:defRPr sz="2800"/>
            </a:pPr>
            <a:r>
              <a:rPr dirty="0"/>
              <a:t>Financing </a:t>
            </a:r>
          </a:p>
          <a:p>
            <a:pPr marL="457200" indent="-457200">
              <a:buClr>
                <a:srgbClr val="65A000"/>
              </a:buClr>
              <a:buFont typeface="Arial" panose="020B0604020202020204" pitchFamily="34" charset="0"/>
              <a:buChar char="•"/>
              <a:defRPr sz="2800"/>
            </a:pPr>
            <a:r>
              <a:rPr dirty="0"/>
              <a:t>Data collection forms or specimen collection tools</a:t>
            </a:r>
          </a:p>
          <a:p>
            <a:pPr marL="457200" indent="-457200">
              <a:buClr>
                <a:srgbClr val="65A000"/>
              </a:buClr>
              <a:buFont typeface="Arial" panose="020B0604020202020204" pitchFamily="34" charset="0"/>
              <a:buChar char="•"/>
              <a:defRPr sz="2800"/>
            </a:pPr>
            <a:r>
              <a:rPr dirty="0"/>
              <a:t>Communications: radio or mobile/sat phones</a:t>
            </a:r>
          </a:p>
          <a:p>
            <a:pPr marL="457200" indent="-457200">
              <a:buClr>
                <a:srgbClr val="65A000"/>
              </a:buClr>
              <a:buFont typeface="Arial" panose="020B0604020202020204" pitchFamily="34" charset="0"/>
              <a:buChar char="•"/>
              <a:defRPr sz="2800"/>
            </a:pPr>
            <a:r>
              <a:rPr dirty="0"/>
              <a:t>Qualified personnel for team</a:t>
            </a:r>
          </a:p>
        </p:txBody>
      </p:sp>
      <p:sp>
        <p:nvSpPr>
          <p:cNvPr id="570" name="Text Placeholder 1"/>
          <p:cNvSpPr txBox="1"/>
          <p:nvPr/>
        </p:nvSpPr>
        <p:spPr>
          <a:xfrm>
            <a:off x="333818" y="965721"/>
            <a:ext cx="3115225" cy="6270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a:t>Logistics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Content Placeholder 3"/>
          <p:cNvSpPr txBox="1">
            <a:spLocks noGrp="1"/>
          </p:cNvSpPr>
          <p:nvPr>
            <p:ph type="body" idx="1"/>
          </p:nvPr>
        </p:nvSpPr>
        <p:spPr>
          <a:xfrm>
            <a:off x="2066692" y="1414076"/>
            <a:ext cx="8058616" cy="4029849"/>
          </a:xfrm>
          <a:prstGeom prst="rect">
            <a:avLst/>
          </a:prstGeom>
        </p:spPr>
        <p:txBody>
          <a:bodyPr/>
          <a:lstStyle/>
          <a:p>
            <a:pPr>
              <a:defRPr>
                <a:solidFill>
                  <a:schemeClr val="accent3"/>
                </a:solidFill>
              </a:defRPr>
            </a:pPr>
            <a:r>
              <a:rPr dirty="0"/>
              <a:t>Food</a:t>
            </a:r>
          </a:p>
          <a:p>
            <a:pPr>
              <a:defRPr>
                <a:solidFill>
                  <a:schemeClr val="accent3"/>
                </a:solidFill>
              </a:defRPr>
            </a:pPr>
            <a:endParaRPr dirty="0"/>
          </a:p>
          <a:p>
            <a:pPr marL="293914" indent="-293914">
              <a:buClr>
                <a:schemeClr val="accent3"/>
              </a:buClr>
              <a:buSzPct val="100000"/>
              <a:buFont typeface="Arial"/>
              <a:buChar char="•"/>
            </a:pPr>
            <a:r>
              <a:rPr dirty="0"/>
              <a:t>Water</a:t>
            </a:r>
          </a:p>
          <a:p>
            <a:pPr marL="293914" indent="-293914">
              <a:buClr>
                <a:schemeClr val="accent3"/>
              </a:buClr>
              <a:buSzPct val="100000"/>
              <a:buFont typeface="Arial"/>
              <a:buChar char="•"/>
            </a:pPr>
            <a:r>
              <a:rPr dirty="0"/>
              <a:t>Fuel</a:t>
            </a:r>
          </a:p>
          <a:p>
            <a:pPr marL="293914" indent="-293914">
              <a:buClr>
                <a:schemeClr val="accent3"/>
              </a:buClr>
              <a:buSzPct val="100000"/>
              <a:buFont typeface="Arial"/>
              <a:buChar char="•"/>
            </a:pPr>
            <a:r>
              <a:rPr dirty="0"/>
              <a:t>Credentials</a:t>
            </a:r>
          </a:p>
          <a:p>
            <a:pPr marL="293914" indent="-293914">
              <a:buClr>
                <a:schemeClr val="accent3"/>
              </a:buClr>
              <a:buSzPct val="100000"/>
              <a:buFont typeface="Arial"/>
              <a:buChar char="•"/>
            </a:pPr>
            <a:r>
              <a:rPr dirty="0"/>
              <a:t>Tents/Sleeping bags</a:t>
            </a:r>
          </a:p>
          <a:p>
            <a:pPr marL="293914" indent="-293914">
              <a:buClr>
                <a:schemeClr val="accent3"/>
              </a:buClr>
              <a:buSzPct val="100000"/>
              <a:buFont typeface="Arial"/>
              <a:buChar char="•"/>
            </a:pPr>
            <a:r>
              <a:rPr dirty="0"/>
              <a:t>Climate appropriate gear</a:t>
            </a:r>
          </a:p>
          <a:p>
            <a:pPr marL="293914" indent="-293914">
              <a:buClr>
                <a:schemeClr val="accent3"/>
              </a:buClr>
              <a:buSzPct val="100000"/>
              <a:buFont typeface="Arial"/>
              <a:buChar char="•"/>
            </a:pPr>
            <a:r>
              <a:rPr dirty="0"/>
              <a:t>Compass/GPS</a:t>
            </a:r>
          </a:p>
          <a:p>
            <a:pPr marL="293914" indent="-293914">
              <a:buClr>
                <a:schemeClr val="accent3"/>
              </a:buClr>
              <a:buSzPct val="100000"/>
              <a:buFont typeface="Arial"/>
              <a:buChar char="•"/>
            </a:pPr>
            <a:r>
              <a:rPr dirty="0"/>
              <a:t>Flashlight</a:t>
            </a:r>
          </a:p>
          <a:p>
            <a:pPr marL="293914" indent="-293914">
              <a:buClr>
                <a:schemeClr val="accent3"/>
              </a:buClr>
              <a:buSzPct val="100000"/>
              <a:buFont typeface="Arial"/>
              <a:buChar char="•"/>
            </a:pPr>
            <a:r>
              <a:rPr dirty="0"/>
              <a:t>Extra Batteries</a:t>
            </a:r>
          </a:p>
        </p:txBody>
      </p:sp>
      <p:sp>
        <p:nvSpPr>
          <p:cNvPr id="578" name="Content Placeholder 4"/>
          <p:cNvSpPr txBox="1"/>
          <p:nvPr/>
        </p:nvSpPr>
        <p:spPr>
          <a:xfrm>
            <a:off x="6608212" y="1311054"/>
            <a:ext cx="3947161" cy="45259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defTabSz="289321">
              <a:lnSpc>
                <a:spcPct val="90000"/>
              </a:lnSpc>
              <a:spcBef>
                <a:spcPts val="300"/>
              </a:spcBef>
              <a:defRPr sz="2400">
                <a:solidFill>
                  <a:schemeClr val="accent3"/>
                </a:solidFill>
                <a:latin typeface="+mj-lt"/>
                <a:ea typeface="+mj-ea"/>
                <a:cs typeface="+mj-cs"/>
                <a:sym typeface="Source Sans Pro Regular"/>
              </a:defRPr>
            </a:pPr>
            <a:r>
              <a:rPr dirty="0"/>
              <a:t>Data Entry </a:t>
            </a:r>
          </a:p>
          <a:p>
            <a:pPr defTabSz="289321">
              <a:lnSpc>
                <a:spcPct val="90000"/>
              </a:lnSpc>
              <a:spcBef>
                <a:spcPts val="300"/>
              </a:spcBef>
              <a:defRPr sz="2400">
                <a:solidFill>
                  <a:schemeClr val="accent3"/>
                </a:solidFill>
                <a:latin typeface="+mj-lt"/>
                <a:ea typeface="+mj-ea"/>
                <a:cs typeface="+mj-cs"/>
                <a:sym typeface="Source Sans Pro Regular"/>
              </a:defRPr>
            </a:pPr>
            <a:endParaRPr dirty="0"/>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Smartphone</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Paper</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Clipboards</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Notepads</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Pens/Pencils (waterproof)</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Calculator</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Permanent markers</a:t>
            </a:r>
          </a:p>
          <a:p>
            <a:pPr marL="398661" lvl="1" indent="-254000" defTabSz="28932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dirty="0"/>
              <a:t>Stapler or clips</a:t>
            </a:r>
          </a:p>
        </p:txBody>
      </p:sp>
      <p:sp>
        <p:nvSpPr>
          <p:cNvPr id="2" name="Title 1">
            <a:extLst>
              <a:ext uri="{FF2B5EF4-FFF2-40B4-BE49-F238E27FC236}">
                <a16:creationId xmlns:a16="http://schemas.microsoft.com/office/drawing/2014/main" id="{941FA252-AEA3-B8BC-B3D8-127C659E453E}"/>
              </a:ext>
            </a:extLst>
          </p:cNvPr>
          <p:cNvSpPr txBox="1">
            <a:spLocks/>
          </p:cNvSpPr>
          <p:nvPr/>
        </p:nvSpPr>
        <p:spPr>
          <a:xfrm>
            <a:off x="188832" y="48227"/>
            <a:ext cx="5324201" cy="7565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Basic supplies for the team</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Title 1"/>
          <p:cNvSpPr txBox="1">
            <a:spLocks noGrp="1"/>
          </p:cNvSpPr>
          <p:nvPr>
            <p:ph type="title"/>
          </p:nvPr>
        </p:nvSpPr>
        <p:spPr>
          <a:xfrm>
            <a:off x="367080" y="434424"/>
            <a:ext cx="3264195" cy="1183995"/>
          </a:xfrm>
          <a:prstGeom prst="rect">
            <a:avLst/>
          </a:prstGeom>
        </p:spPr>
        <p:txBody>
          <a:bodyPr/>
          <a:lstStyle/>
          <a:p>
            <a:r>
              <a:rPr b="1" dirty="0"/>
              <a:t>Sources of Information</a:t>
            </a:r>
          </a:p>
        </p:txBody>
      </p:sp>
      <p:sp>
        <p:nvSpPr>
          <p:cNvPr id="584" name="Rectangle 3"/>
          <p:cNvSpPr txBox="1"/>
          <p:nvPr/>
        </p:nvSpPr>
        <p:spPr>
          <a:xfrm>
            <a:off x="4272110" y="1351508"/>
            <a:ext cx="6797876" cy="41549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latin typeface="+mj-lt"/>
                <a:ea typeface="+mj-ea"/>
                <a:cs typeface="+mj-cs"/>
                <a:sym typeface="Source Sans Pro Regular"/>
              </a:defRPr>
            </a:pPr>
            <a:r>
              <a:rPr b="1" dirty="0">
                <a:solidFill>
                  <a:schemeClr val="accent3"/>
                </a:solidFill>
              </a:rPr>
              <a:t>Primary data</a:t>
            </a:r>
          </a:p>
          <a:p>
            <a:pPr marL="742950" lvl="1" indent="-285750">
              <a:buClr>
                <a:schemeClr val="accent3"/>
              </a:buClr>
              <a:buSzPct val="100000"/>
              <a:buFont typeface="Arial"/>
              <a:buChar char="•"/>
              <a:defRPr sz="2400">
                <a:latin typeface="+mj-lt"/>
                <a:ea typeface="+mj-ea"/>
                <a:cs typeface="+mj-cs"/>
                <a:sym typeface="Source Sans Pro Regular"/>
              </a:defRPr>
            </a:pPr>
            <a:r>
              <a:rPr dirty="0"/>
              <a:t>Data collected in the field during or after the emergency</a:t>
            </a:r>
          </a:p>
          <a:p>
            <a:pPr marL="742950" lvl="1" indent="-285750">
              <a:buClr>
                <a:schemeClr val="accent3"/>
              </a:buClr>
              <a:buSzPct val="100000"/>
              <a:buFont typeface="Arial"/>
              <a:buChar char="•"/>
              <a:defRPr sz="2400">
                <a:latin typeface="+mj-lt"/>
                <a:ea typeface="+mj-ea"/>
                <a:cs typeface="+mj-cs"/>
                <a:sym typeface="Source Sans Pro Regular"/>
              </a:defRPr>
            </a:pPr>
            <a:r>
              <a:rPr dirty="0"/>
              <a:t>Current data (what is happening now)</a:t>
            </a:r>
          </a:p>
          <a:p>
            <a:pPr marL="742950" lvl="1" indent="-285750">
              <a:buClr>
                <a:schemeClr val="accent3"/>
              </a:buClr>
              <a:buSzPct val="100000"/>
              <a:buFont typeface="Arial"/>
              <a:buChar char="•"/>
              <a:defRPr sz="2400">
                <a:latin typeface="+mj-lt"/>
                <a:ea typeface="+mj-ea"/>
                <a:cs typeface="+mj-cs"/>
                <a:sym typeface="Source Sans Pro Regular"/>
              </a:defRPr>
            </a:pPr>
            <a:r>
              <a:rPr dirty="0"/>
              <a:t>Resource intensive and expensive</a:t>
            </a:r>
          </a:p>
          <a:p>
            <a:pPr lvl="1" indent="0">
              <a:defRPr sz="2400">
                <a:latin typeface="+mj-lt"/>
                <a:ea typeface="+mj-ea"/>
                <a:cs typeface="+mj-cs"/>
                <a:sym typeface="Source Sans Pro Regular"/>
              </a:defRPr>
            </a:pPr>
            <a:r>
              <a:rPr b="1" dirty="0">
                <a:solidFill>
                  <a:schemeClr val="accent3"/>
                </a:solidFill>
              </a:rPr>
              <a:t>Secondary data</a:t>
            </a:r>
          </a:p>
          <a:p>
            <a:pPr marL="742950" lvl="1" indent="-285750">
              <a:buClr>
                <a:schemeClr val="accent3"/>
              </a:buClr>
              <a:buSzPct val="100000"/>
              <a:buFont typeface="Arial"/>
              <a:buChar char="•"/>
              <a:defRPr sz="2400">
                <a:latin typeface="+mj-lt"/>
                <a:ea typeface="+mj-ea"/>
                <a:cs typeface="+mj-cs"/>
                <a:sym typeface="Source Sans Pro Regular"/>
              </a:defRPr>
            </a:pPr>
            <a:r>
              <a:rPr dirty="0"/>
              <a:t>Existing data collected before the emergency</a:t>
            </a:r>
          </a:p>
          <a:p>
            <a:pPr marL="742950" lvl="1" indent="-285750">
              <a:buClr>
                <a:schemeClr val="accent3"/>
              </a:buClr>
              <a:buSzPct val="100000"/>
              <a:buFont typeface="Arial"/>
              <a:buChar char="•"/>
              <a:defRPr sz="2400">
                <a:latin typeface="+mj-lt"/>
                <a:ea typeface="+mj-ea"/>
                <a:cs typeface="+mj-cs"/>
                <a:sym typeface="Source Sans Pro Regular"/>
              </a:defRPr>
            </a:pPr>
            <a:r>
              <a:rPr dirty="0"/>
              <a:t>Helps the team understand the context of the emergency</a:t>
            </a:r>
          </a:p>
          <a:p>
            <a:pPr marL="742950" lvl="1" indent="-285750">
              <a:buClr>
                <a:schemeClr val="accent3"/>
              </a:buClr>
              <a:buSzPct val="100000"/>
              <a:buFont typeface="Arial"/>
              <a:buChar char="•"/>
              <a:defRPr sz="2400">
                <a:latin typeface="+mj-lt"/>
                <a:ea typeface="+mj-ea"/>
                <a:cs typeface="+mj-cs"/>
                <a:sym typeface="Source Sans Pro Regular"/>
              </a:defRPr>
            </a:pPr>
            <a:r>
              <a:rPr dirty="0"/>
              <a:t>Can be used in combination with primary data for analysis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3"/>
          <p:cNvSpPr txBox="1"/>
          <p:nvPr/>
        </p:nvSpPr>
        <p:spPr>
          <a:xfrm>
            <a:off x="4300581" y="627380"/>
            <a:ext cx="6665722" cy="5603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dirty="0"/>
              <a:t>Existing data (i.e. Vital Statistics, MoH, Census, NGOs, prior surveys, existing surveillance)</a:t>
            </a:r>
          </a:p>
          <a:p>
            <a:pPr marL="254000" indent="-254000">
              <a:buClr>
                <a:schemeClr val="accent3"/>
              </a:buClr>
              <a:buSzPct val="100000"/>
              <a:buFont typeface="Arial"/>
              <a:buChar char="•"/>
              <a:defRPr sz="2400">
                <a:latin typeface="+mj-lt"/>
                <a:ea typeface="+mj-ea"/>
                <a:cs typeface="+mj-cs"/>
                <a:sym typeface="Source Sans Pro Regular"/>
              </a:defRPr>
            </a:pPr>
            <a:r>
              <a:rPr dirty="0"/>
              <a:t>Hospitals and clinics</a:t>
            </a:r>
          </a:p>
          <a:p>
            <a:pPr marL="254000" indent="-254000">
              <a:buClr>
                <a:schemeClr val="accent3"/>
              </a:buClr>
              <a:buSzPct val="100000"/>
              <a:buFont typeface="Arial"/>
              <a:buChar char="•"/>
              <a:defRPr sz="2400">
                <a:latin typeface="+mj-lt"/>
                <a:ea typeface="+mj-ea"/>
                <a:cs typeface="+mj-cs"/>
                <a:sym typeface="Source Sans Pro Regular"/>
              </a:defRPr>
            </a:pPr>
            <a:r>
              <a:rPr dirty="0"/>
              <a:t>Burial grounds</a:t>
            </a:r>
          </a:p>
          <a:p>
            <a:pPr marL="254000" indent="-254000">
              <a:buClr>
                <a:schemeClr val="accent3"/>
              </a:buClr>
              <a:buSzPct val="100000"/>
              <a:buFont typeface="Arial"/>
              <a:buChar char="•"/>
              <a:defRPr sz="2400">
                <a:latin typeface="+mj-lt"/>
                <a:ea typeface="+mj-ea"/>
                <a:cs typeface="+mj-cs"/>
                <a:sym typeface="Source Sans Pro Regular"/>
              </a:defRPr>
            </a:pPr>
            <a:r>
              <a:rPr dirty="0"/>
              <a:t>Observation</a:t>
            </a:r>
          </a:p>
          <a:p>
            <a:pPr marL="254000" indent="-254000">
              <a:buClr>
                <a:schemeClr val="accent3"/>
              </a:buClr>
              <a:buSzPct val="100000"/>
              <a:buFont typeface="Arial"/>
              <a:buChar char="•"/>
              <a:defRPr sz="2400">
                <a:latin typeface="+mj-lt"/>
                <a:ea typeface="+mj-ea"/>
                <a:cs typeface="+mj-cs"/>
                <a:sym typeface="Source Sans Pro Regular"/>
              </a:defRPr>
            </a:pPr>
            <a:r>
              <a:rPr dirty="0"/>
              <a:t>Focus groups &amp; interviews</a:t>
            </a:r>
          </a:p>
          <a:p>
            <a:pPr marL="254000" indent="-254000">
              <a:buClr>
                <a:schemeClr val="accent3"/>
              </a:buClr>
              <a:buSzPct val="100000"/>
              <a:buFont typeface="Arial"/>
              <a:buChar char="•"/>
              <a:defRPr sz="2400">
                <a:latin typeface="+mj-lt"/>
                <a:ea typeface="+mj-ea"/>
                <a:cs typeface="+mj-cs"/>
                <a:sym typeface="Source Sans Pro Regular"/>
              </a:defRPr>
            </a:pPr>
            <a:r>
              <a:rPr dirty="0"/>
              <a:t>Cluster meetings</a:t>
            </a:r>
          </a:p>
          <a:p>
            <a:pPr marL="254000" indent="-254000">
              <a:buClr>
                <a:schemeClr val="accent3"/>
              </a:buClr>
              <a:buSzPct val="100000"/>
              <a:buFont typeface="Arial"/>
              <a:buChar char="•"/>
              <a:defRPr sz="2400">
                <a:latin typeface="+mj-lt"/>
                <a:ea typeface="+mj-ea"/>
                <a:cs typeface="+mj-cs"/>
                <a:sym typeface="Source Sans Pro Regular"/>
              </a:defRPr>
            </a:pPr>
            <a:r>
              <a:rPr dirty="0"/>
              <a:t>Household surveys</a:t>
            </a:r>
          </a:p>
          <a:p>
            <a:pPr marL="254000" indent="-254000">
              <a:buClr>
                <a:schemeClr val="accent3"/>
              </a:buClr>
              <a:buSzPct val="100000"/>
              <a:buFont typeface="Arial"/>
              <a:buChar char="•"/>
              <a:defRPr sz="2400">
                <a:latin typeface="+mj-lt"/>
                <a:ea typeface="+mj-ea"/>
                <a:cs typeface="+mj-cs"/>
                <a:sym typeface="Source Sans Pro Regular"/>
              </a:defRPr>
            </a:pPr>
            <a:r>
              <a:rPr dirty="0"/>
              <a:t>Other NGOs or agencies in the field (i.e. NGO/WFP food distribution lists)</a:t>
            </a:r>
          </a:p>
          <a:p>
            <a:pPr marL="254000" indent="-254000">
              <a:buClr>
                <a:schemeClr val="accent3"/>
              </a:buClr>
              <a:buSzPct val="100000"/>
              <a:buFont typeface="Arial"/>
              <a:buChar char="•"/>
              <a:defRPr sz="2400">
                <a:latin typeface="+mj-lt"/>
                <a:ea typeface="+mj-ea"/>
                <a:cs typeface="+mj-cs"/>
                <a:sym typeface="Source Sans Pro Regular"/>
              </a:defRPr>
            </a:pPr>
            <a:r>
              <a:rPr dirty="0"/>
              <a:t>Refugee registration </a:t>
            </a:r>
          </a:p>
          <a:p>
            <a:pPr marL="254000" indent="-254000">
              <a:buClr>
                <a:schemeClr val="accent3"/>
              </a:buClr>
              <a:buSzPct val="100000"/>
              <a:buFont typeface="Arial"/>
              <a:buChar char="•"/>
              <a:defRPr sz="2400">
                <a:latin typeface="+mj-lt"/>
                <a:ea typeface="+mj-ea"/>
                <a:cs typeface="+mj-cs"/>
                <a:sym typeface="Source Sans Pro Regular"/>
              </a:defRPr>
            </a:pPr>
            <a:r>
              <a:rPr dirty="0"/>
              <a:t>Arial or satellite images</a:t>
            </a:r>
          </a:p>
          <a:p>
            <a:pPr marL="254000" indent="-254000">
              <a:buClr>
                <a:schemeClr val="accent3"/>
              </a:buClr>
              <a:buSzPct val="100000"/>
              <a:buFont typeface="Arial"/>
              <a:buChar char="•"/>
              <a:defRPr sz="2400">
                <a:latin typeface="+mj-lt"/>
                <a:ea typeface="+mj-ea"/>
                <a:cs typeface="+mj-cs"/>
                <a:sym typeface="Source Sans Pro Regular"/>
              </a:defRPr>
            </a:pPr>
            <a:r>
              <a:rPr dirty="0"/>
              <a:t>Spatial sampling (i.e. GIS)</a:t>
            </a:r>
          </a:p>
          <a:p>
            <a:pPr marL="254000" indent="-254000">
              <a:buClr>
                <a:schemeClr val="accent3"/>
              </a:buClr>
              <a:buSzPct val="100000"/>
              <a:buFont typeface="Arial"/>
              <a:buChar char="•"/>
              <a:defRPr sz="2400">
                <a:latin typeface="+mj-lt"/>
                <a:ea typeface="+mj-ea"/>
                <a:cs typeface="+mj-cs"/>
                <a:sym typeface="Source Sans Pro Regular"/>
              </a:defRPr>
            </a:pPr>
            <a:r>
              <a:rPr dirty="0"/>
              <a:t>Key informant interviews</a:t>
            </a:r>
          </a:p>
        </p:txBody>
      </p:sp>
      <p:sp>
        <p:nvSpPr>
          <p:cNvPr id="4" name="Title 1">
            <a:extLst>
              <a:ext uri="{FF2B5EF4-FFF2-40B4-BE49-F238E27FC236}">
                <a16:creationId xmlns:a16="http://schemas.microsoft.com/office/drawing/2014/main" id="{A89A9A74-9F59-0E86-64A9-DF0554B4B638}"/>
              </a:ext>
            </a:extLst>
          </p:cNvPr>
          <p:cNvSpPr txBox="1">
            <a:spLocks/>
          </p:cNvSpPr>
          <p:nvPr/>
        </p:nvSpPr>
        <p:spPr>
          <a:xfrm>
            <a:off x="367080" y="434424"/>
            <a:ext cx="3264195" cy="1183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Sources of Information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Content Placeholder 2"/>
          <p:cNvSpPr txBox="1"/>
          <p:nvPr/>
        </p:nvSpPr>
        <p:spPr>
          <a:xfrm>
            <a:off x="5777736" y="1218969"/>
            <a:ext cx="5479080" cy="44200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339470" indent="-339470" defTabSz="905255">
              <a:lnSpc>
                <a:spcPct val="80000"/>
              </a:lnSpc>
              <a:spcBef>
                <a:spcPts val="600"/>
              </a:spcBef>
              <a:buClr>
                <a:schemeClr val="accent3"/>
              </a:buClr>
              <a:buSzPct val="100000"/>
              <a:buChar char="•"/>
              <a:defRPr sz="2673">
                <a:latin typeface="+mj-lt"/>
                <a:ea typeface="+mj-ea"/>
                <a:cs typeface="+mj-cs"/>
                <a:sym typeface="Source Sans Pro Regular"/>
              </a:defRPr>
            </a:pPr>
            <a:r>
              <a:rPr sz="2400" dirty="0"/>
              <a:t>Do not assume secondary data is adequate</a:t>
            </a:r>
          </a:p>
          <a:p>
            <a:pPr marL="339470" indent="-339470" defTabSz="905255">
              <a:lnSpc>
                <a:spcPct val="80000"/>
              </a:lnSpc>
              <a:spcBef>
                <a:spcPts val="600"/>
              </a:spcBef>
              <a:buClr>
                <a:schemeClr val="accent3"/>
              </a:buClr>
              <a:buSzPct val="100000"/>
              <a:buChar char="•"/>
              <a:defRPr sz="2673">
                <a:latin typeface="+mj-lt"/>
                <a:ea typeface="+mj-ea"/>
                <a:cs typeface="+mj-cs"/>
                <a:sym typeface="Source Sans Pro Regular"/>
              </a:defRPr>
            </a:pPr>
            <a:r>
              <a:rPr sz="2400" dirty="0"/>
              <a:t>Primary Data: </a:t>
            </a:r>
          </a:p>
          <a:p>
            <a:pPr marL="735520" lvl="1" indent="-282892" defTabSz="905255">
              <a:lnSpc>
                <a:spcPct val="80000"/>
              </a:lnSpc>
              <a:spcBef>
                <a:spcPts val="500"/>
              </a:spcBef>
              <a:buClr>
                <a:schemeClr val="accent3"/>
              </a:buClr>
              <a:buSzPct val="100000"/>
              <a:buChar char="–"/>
              <a:defRPr sz="2277">
                <a:latin typeface="+mj-lt"/>
                <a:ea typeface="+mj-ea"/>
                <a:cs typeface="+mj-cs"/>
                <a:sym typeface="Source Sans Pro Regular"/>
              </a:defRPr>
            </a:pPr>
            <a:r>
              <a:rPr dirty="0"/>
              <a:t>Direct Observations</a:t>
            </a:r>
          </a:p>
          <a:p>
            <a:pPr marL="1131569" lvl="2" indent="-226313" defTabSz="905255">
              <a:lnSpc>
                <a:spcPct val="80000"/>
              </a:lnSpc>
              <a:spcBef>
                <a:spcPts val="400"/>
              </a:spcBef>
              <a:buClr>
                <a:schemeClr val="accent3"/>
              </a:buClr>
              <a:buSzPct val="100000"/>
              <a:buChar char="•"/>
              <a:defRPr sz="1979">
                <a:latin typeface="+mj-lt"/>
                <a:ea typeface="+mj-ea"/>
                <a:cs typeface="+mj-cs"/>
                <a:sym typeface="Source Sans Pro Regular"/>
              </a:defRPr>
            </a:pPr>
            <a:r>
              <a:rPr dirty="0"/>
              <a:t>on foot, by ground, aerial observation</a:t>
            </a:r>
          </a:p>
          <a:p>
            <a:pPr marL="1131569" lvl="2" indent="-226313" defTabSz="905255">
              <a:lnSpc>
                <a:spcPct val="80000"/>
              </a:lnSpc>
              <a:spcBef>
                <a:spcPts val="400"/>
              </a:spcBef>
              <a:buClr>
                <a:schemeClr val="accent3"/>
              </a:buClr>
              <a:buSzPct val="100000"/>
              <a:buChar char="•"/>
              <a:defRPr sz="1979">
                <a:latin typeface="+mj-lt"/>
                <a:ea typeface="+mj-ea"/>
                <a:cs typeface="+mj-cs"/>
                <a:sym typeface="Source Sans Pro Regular"/>
              </a:defRPr>
            </a:pPr>
            <a:r>
              <a:rPr dirty="0"/>
              <a:t>Verify against local knowledge</a:t>
            </a:r>
          </a:p>
          <a:p>
            <a:pPr marL="735520" lvl="1" indent="-282892" defTabSz="905255">
              <a:lnSpc>
                <a:spcPct val="80000"/>
              </a:lnSpc>
              <a:spcBef>
                <a:spcPts val="500"/>
              </a:spcBef>
              <a:buClr>
                <a:schemeClr val="accent3"/>
              </a:buClr>
              <a:buSzPct val="100000"/>
              <a:buChar char="–"/>
              <a:defRPr sz="2277">
                <a:latin typeface="+mj-lt"/>
                <a:ea typeface="+mj-ea"/>
                <a:cs typeface="+mj-cs"/>
                <a:sym typeface="Source Sans Pro Regular"/>
              </a:defRPr>
            </a:pPr>
            <a:r>
              <a:rPr dirty="0"/>
              <a:t>Key Informants (KIs)</a:t>
            </a:r>
          </a:p>
          <a:p>
            <a:pPr marL="1131569" lvl="2" indent="-226313" defTabSz="905255">
              <a:lnSpc>
                <a:spcPct val="80000"/>
              </a:lnSpc>
              <a:spcBef>
                <a:spcPts val="400"/>
              </a:spcBef>
              <a:buClr>
                <a:schemeClr val="accent3"/>
              </a:buClr>
              <a:buSzPct val="100000"/>
              <a:buChar char="•"/>
              <a:defRPr sz="1979">
                <a:latin typeface="+mj-lt"/>
                <a:ea typeface="+mj-ea"/>
                <a:cs typeface="+mj-cs"/>
                <a:sym typeface="Source Sans Pro Regular"/>
              </a:defRPr>
            </a:pPr>
            <a:r>
              <a:rPr dirty="0"/>
              <a:t>Use more than 1 KI per area</a:t>
            </a:r>
          </a:p>
          <a:p>
            <a:pPr marL="1131569" lvl="2" indent="-226313" defTabSz="905255">
              <a:lnSpc>
                <a:spcPct val="80000"/>
              </a:lnSpc>
              <a:spcBef>
                <a:spcPts val="400"/>
              </a:spcBef>
              <a:buClr>
                <a:schemeClr val="accent3"/>
              </a:buClr>
              <a:buSzPct val="100000"/>
              <a:buChar char="•"/>
              <a:defRPr sz="1979">
                <a:latin typeface="+mj-lt"/>
                <a:ea typeface="+mj-ea"/>
                <a:cs typeface="+mj-cs"/>
                <a:sym typeface="Source Sans Pro Regular"/>
              </a:defRPr>
            </a:pPr>
            <a:r>
              <a:rPr dirty="0"/>
              <a:t>Involve KI beyond initial interaction (never one-off)</a:t>
            </a:r>
          </a:p>
          <a:p>
            <a:pPr marL="735520" lvl="1" indent="-282892" defTabSz="905255">
              <a:lnSpc>
                <a:spcPct val="80000"/>
              </a:lnSpc>
              <a:spcBef>
                <a:spcPts val="500"/>
              </a:spcBef>
              <a:buClr>
                <a:schemeClr val="accent3"/>
              </a:buClr>
              <a:buSzPct val="100000"/>
              <a:buChar char="–"/>
              <a:defRPr sz="2277">
                <a:latin typeface="+mj-lt"/>
                <a:ea typeface="+mj-ea"/>
                <a:cs typeface="+mj-cs"/>
                <a:sym typeface="Source Sans Pro Regular"/>
              </a:defRPr>
            </a:pPr>
            <a:r>
              <a:rPr dirty="0"/>
              <a:t>Community group discussions/ focus groups</a:t>
            </a:r>
            <a:endParaRPr strike="sngStrike" dirty="0"/>
          </a:p>
          <a:p>
            <a:pPr marL="1131569" lvl="2" indent="-226313" defTabSz="905255">
              <a:lnSpc>
                <a:spcPct val="80000"/>
              </a:lnSpc>
              <a:spcBef>
                <a:spcPts val="400"/>
              </a:spcBef>
              <a:buClr>
                <a:schemeClr val="accent3"/>
              </a:buClr>
              <a:buSzPct val="100000"/>
              <a:buChar char="•"/>
              <a:defRPr sz="1979">
                <a:latin typeface="+mj-lt"/>
                <a:ea typeface="+mj-ea"/>
                <a:cs typeface="+mj-cs"/>
                <a:sym typeface="Source Sans Pro Regular"/>
              </a:defRPr>
            </a:pPr>
            <a:r>
              <a:rPr dirty="0"/>
              <a:t>Engage multiple groups in several discussions</a:t>
            </a:r>
          </a:p>
        </p:txBody>
      </p:sp>
      <p:pic>
        <p:nvPicPr>
          <p:cNvPr id="598" name="Picture 4" descr="Picture 4"/>
          <p:cNvPicPr>
            <a:picLocks noChangeAspect="1"/>
          </p:cNvPicPr>
          <p:nvPr/>
        </p:nvPicPr>
        <p:blipFill>
          <a:blip r:embed="rId3"/>
          <a:srcRect l="9750" r="16942"/>
          <a:stretch>
            <a:fillRect/>
          </a:stretch>
        </p:blipFill>
        <p:spPr>
          <a:xfrm>
            <a:off x="1312729" y="1601514"/>
            <a:ext cx="4292547" cy="3654973"/>
          </a:xfrm>
          <a:prstGeom prst="rect">
            <a:avLst/>
          </a:prstGeom>
          <a:ln w="12700">
            <a:miter lim="400000"/>
          </a:ln>
        </p:spPr>
      </p:pic>
      <p:sp>
        <p:nvSpPr>
          <p:cNvPr id="599" name="TextBox 5"/>
          <p:cNvSpPr txBox="1"/>
          <p:nvPr/>
        </p:nvSpPr>
        <p:spPr>
          <a:xfrm>
            <a:off x="2176759" y="5256486"/>
            <a:ext cx="2564486"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200">
                <a:latin typeface="+mj-lt"/>
                <a:ea typeface="+mj-ea"/>
                <a:cs typeface="+mj-cs"/>
                <a:sym typeface="Source Sans Pro Regular"/>
              </a:defRPr>
            </a:lvl1pPr>
          </a:lstStyle>
          <a:p>
            <a:r>
              <a:rPr dirty="0"/>
              <a:t>Drone footage: Nepal, post-earthquake</a:t>
            </a:r>
          </a:p>
        </p:txBody>
      </p:sp>
      <p:sp>
        <p:nvSpPr>
          <p:cNvPr id="2" name="Title 1">
            <a:extLst>
              <a:ext uri="{FF2B5EF4-FFF2-40B4-BE49-F238E27FC236}">
                <a16:creationId xmlns:a16="http://schemas.microsoft.com/office/drawing/2014/main" id="{3D69D5D1-3B72-F4BF-E540-203B9452D942}"/>
              </a:ext>
            </a:extLst>
          </p:cNvPr>
          <p:cNvSpPr txBox="1">
            <a:spLocks/>
          </p:cNvSpPr>
          <p:nvPr/>
        </p:nvSpPr>
        <p:spPr>
          <a:xfrm>
            <a:off x="188832" y="48227"/>
            <a:ext cx="7064224" cy="617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Methods – Data collection options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97">
                                            <p:bg/>
                                          </p:spTgt>
                                        </p:tgtEl>
                                        <p:attrNameLst>
                                          <p:attrName>style.visibility</p:attrName>
                                        </p:attrNameLst>
                                      </p:cBhvr>
                                      <p:to>
                                        <p:strVal val="visible"/>
                                      </p:to>
                                    </p:set>
                                    <p:animEffect transition="in" filter="fade">
                                      <p:cBhvr>
                                        <p:cTn id="7" dur="500"/>
                                        <p:tgtEl>
                                          <p:spTgt spid="597">
                                            <p:bg/>
                                          </p:spTgt>
                                        </p:tgtEl>
                                      </p:cBhvr>
                                    </p:animEffect>
                                  </p:childTnLst>
                                </p:cTn>
                              </p:par>
                              <p:par>
                                <p:cTn id="8" presetID="10" presetClass="entr" presetSubtype="0" fill="hold" grpId="0" nodeType="withEffect">
                                  <p:stCondLst>
                                    <p:cond delay="0"/>
                                  </p:stCondLst>
                                  <p:iterate>
                                    <p:tmAbs val="0"/>
                                  </p:iterate>
                                  <p:childTnLst>
                                    <p:set>
                                      <p:cBhvr>
                                        <p:cTn id="9" fill="hold"/>
                                        <p:tgtEl>
                                          <p:spTgt spid="597">
                                            <p:txEl>
                                              <p:pRg st="0" end="0"/>
                                            </p:txEl>
                                          </p:spTgt>
                                        </p:tgtEl>
                                        <p:attrNameLst>
                                          <p:attrName>style.visibility</p:attrName>
                                        </p:attrNameLst>
                                      </p:cBhvr>
                                      <p:to>
                                        <p:strVal val="visible"/>
                                      </p:to>
                                    </p:set>
                                    <p:animEffect transition="in" filter="fade">
                                      <p:cBhvr>
                                        <p:cTn id="10" dur="500"/>
                                        <p:tgtEl>
                                          <p:spTgt spid="59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597">
                                            <p:txEl>
                                              <p:pRg st="1" end="1"/>
                                            </p:txEl>
                                          </p:spTgt>
                                        </p:tgtEl>
                                        <p:attrNameLst>
                                          <p:attrName>style.visibility</p:attrName>
                                        </p:attrNameLst>
                                      </p:cBhvr>
                                      <p:to>
                                        <p:strVal val="visible"/>
                                      </p:to>
                                    </p:set>
                                    <p:animEffect transition="in" filter="fade">
                                      <p:cBhvr>
                                        <p:cTn id="15" dur="500"/>
                                        <p:tgtEl>
                                          <p:spTgt spid="597">
                                            <p:txEl>
                                              <p:pRg st="1" end="1"/>
                                            </p:txEl>
                                          </p:spTgt>
                                        </p:tgtEl>
                                      </p:cBhvr>
                                    </p:animEffect>
                                  </p:childTnLst>
                                </p:cTn>
                              </p:par>
                            </p:childTnLst>
                          </p:cTn>
                        </p:par>
                        <p:par>
                          <p:cTn id="16" fill="hold">
                            <p:stCondLst>
                              <p:cond delay="500"/>
                            </p:stCondLst>
                            <p:childTnLst>
                              <p:par>
                                <p:cTn id="17" presetID="10" presetClass="entr" fill="hold" grpId="0" nodeType="afterEffect">
                                  <p:stCondLst>
                                    <p:cond delay="0"/>
                                  </p:stCondLst>
                                  <p:iterate>
                                    <p:tmAbs val="0"/>
                                  </p:iterate>
                                  <p:childTnLst>
                                    <p:set>
                                      <p:cBhvr>
                                        <p:cTn id="18" fill="hold"/>
                                        <p:tgtEl>
                                          <p:spTgt spid="597">
                                            <p:txEl>
                                              <p:pRg st="2" end="2"/>
                                            </p:txEl>
                                          </p:spTgt>
                                        </p:tgtEl>
                                        <p:attrNameLst>
                                          <p:attrName>style.visibility</p:attrName>
                                        </p:attrNameLst>
                                      </p:cBhvr>
                                      <p:to>
                                        <p:strVal val="visible"/>
                                      </p:to>
                                    </p:set>
                                    <p:animEffect transition="in" filter="fade">
                                      <p:cBhvr>
                                        <p:cTn id="19" dur="500"/>
                                        <p:tgtEl>
                                          <p:spTgt spid="597">
                                            <p:txEl>
                                              <p:pRg st="2" end="2"/>
                                            </p:txEl>
                                          </p:spTgt>
                                        </p:tgtEl>
                                      </p:cBhvr>
                                    </p:animEffect>
                                  </p:childTnLst>
                                </p:cTn>
                              </p:par>
                            </p:childTnLst>
                          </p:cTn>
                        </p:par>
                        <p:par>
                          <p:cTn id="20" fill="hold">
                            <p:stCondLst>
                              <p:cond delay="1000"/>
                            </p:stCondLst>
                            <p:childTnLst>
                              <p:par>
                                <p:cTn id="21" presetID="10" presetClass="entr" fill="hold" grpId="0" nodeType="afterEffect">
                                  <p:stCondLst>
                                    <p:cond delay="0"/>
                                  </p:stCondLst>
                                  <p:iterate>
                                    <p:tmAbs val="0"/>
                                  </p:iterate>
                                  <p:childTnLst>
                                    <p:set>
                                      <p:cBhvr>
                                        <p:cTn id="22" fill="hold"/>
                                        <p:tgtEl>
                                          <p:spTgt spid="597">
                                            <p:txEl>
                                              <p:pRg st="3" end="3"/>
                                            </p:txEl>
                                          </p:spTgt>
                                        </p:tgtEl>
                                        <p:attrNameLst>
                                          <p:attrName>style.visibility</p:attrName>
                                        </p:attrNameLst>
                                      </p:cBhvr>
                                      <p:to>
                                        <p:strVal val="visible"/>
                                      </p:to>
                                    </p:set>
                                    <p:animEffect transition="in" filter="fade">
                                      <p:cBhvr>
                                        <p:cTn id="23" dur="500"/>
                                        <p:tgtEl>
                                          <p:spTgt spid="597">
                                            <p:txEl>
                                              <p:pRg st="3" end="3"/>
                                            </p:txEl>
                                          </p:spTgt>
                                        </p:tgtEl>
                                      </p:cBhvr>
                                    </p:animEffect>
                                  </p:childTnLst>
                                </p:cTn>
                              </p:par>
                            </p:childTnLst>
                          </p:cTn>
                        </p:par>
                        <p:par>
                          <p:cTn id="24" fill="hold">
                            <p:stCondLst>
                              <p:cond delay="1500"/>
                            </p:stCondLst>
                            <p:childTnLst>
                              <p:par>
                                <p:cTn id="25" presetID="10" presetClass="entr" fill="hold" grpId="0" nodeType="afterEffect">
                                  <p:stCondLst>
                                    <p:cond delay="0"/>
                                  </p:stCondLst>
                                  <p:iterate>
                                    <p:tmAbs val="0"/>
                                  </p:iterate>
                                  <p:childTnLst>
                                    <p:set>
                                      <p:cBhvr>
                                        <p:cTn id="26" fill="hold"/>
                                        <p:tgtEl>
                                          <p:spTgt spid="597">
                                            <p:txEl>
                                              <p:pRg st="4" end="4"/>
                                            </p:txEl>
                                          </p:spTgt>
                                        </p:tgtEl>
                                        <p:attrNameLst>
                                          <p:attrName>style.visibility</p:attrName>
                                        </p:attrNameLst>
                                      </p:cBhvr>
                                      <p:to>
                                        <p:strVal val="visible"/>
                                      </p:to>
                                    </p:set>
                                    <p:animEffect transition="in" filter="fade">
                                      <p:cBhvr>
                                        <p:cTn id="27" dur="500"/>
                                        <p:tgtEl>
                                          <p:spTgt spid="597">
                                            <p:txEl>
                                              <p:pRg st="4" end="4"/>
                                            </p:txEl>
                                          </p:spTgt>
                                        </p:tgtEl>
                                      </p:cBhvr>
                                    </p:animEffect>
                                  </p:childTnLst>
                                </p:cTn>
                              </p:par>
                            </p:childTnLst>
                          </p:cTn>
                        </p:par>
                        <p:par>
                          <p:cTn id="28" fill="hold">
                            <p:stCondLst>
                              <p:cond delay="2000"/>
                            </p:stCondLst>
                            <p:childTnLst>
                              <p:par>
                                <p:cTn id="29" presetID="10" presetClass="entr" fill="hold" grpId="0" nodeType="afterEffect">
                                  <p:stCondLst>
                                    <p:cond delay="0"/>
                                  </p:stCondLst>
                                  <p:iterate>
                                    <p:tmAbs val="0"/>
                                  </p:iterate>
                                  <p:childTnLst>
                                    <p:set>
                                      <p:cBhvr>
                                        <p:cTn id="30" fill="hold"/>
                                        <p:tgtEl>
                                          <p:spTgt spid="597">
                                            <p:txEl>
                                              <p:pRg st="5" end="5"/>
                                            </p:txEl>
                                          </p:spTgt>
                                        </p:tgtEl>
                                        <p:attrNameLst>
                                          <p:attrName>style.visibility</p:attrName>
                                        </p:attrNameLst>
                                      </p:cBhvr>
                                      <p:to>
                                        <p:strVal val="visible"/>
                                      </p:to>
                                    </p:set>
                                    <p:animEffect transition="in" filter="fade">
                                      <p:cBhvr>
                                        <p:cTn id="31" dur="500"/>
                                        <p:tgtEl>
                                          <p:spTgt spid="597">
                                            <p:txEl>
                                              <p:pRg st="5" end="5"/>
                                            </p:txEl>
                                          </p:spTgt>
                                        </p:tgtEl>
                                      </p:cBhvr>
                                    </p:animEffect>
                                  </p:childTnLst>
                                </p:cTn>
                              </p:par>
                            </p:childTnLst>
                          </p:cTn>
                        </p:par>
                        <p:par>
                          <p:cTn id="32" fill="hold">
                            <p:stCondLst>
                              <p:cond delay="2500"/>
                            </p:stCondLst>
                            <p:childTnLst>
                              <p:par>
                                <p:cTn id="33" presetID="10" presetClass="entr" fill="hold" grpId="0" nodeType="afterEffect">
                                  <p:stCondLst>
                                    <p:cond delay="0"/>
                                  </p:stCondLst>
                                  <p:iterate>
                                    <p:tmAbs val="0"/>
                                  </p:iterate>
                                  <p:childTnLst>
                                    <p:set>
                                      <p:cBhvr>
                                        <p:cTn id="34" fill="hold"/>
                                        <p:tgtEl>
                                          <p:spTgt spid="597">
                                            <p:txEl>
                                              <p:pRg st="6" end="6"/>
                                            </p:txEl>
                                          </p:spTgt>
                                        </p:tgtEl>
                                        <p:attrNameLst>
                                          <p:attrName>style.visibility</p:attrName>
                                        </p:attrNameLst>
                                      </p:cBhvr>
                                      <p:to>
                                        <p:strVal val="visible"/>
                                      </p:to>
                                    </p:set>
                                    <p:animEffect transition="in" filter="fade">
                                      <p:cBhvr>
                                        <p:cTn id="35" dur="500"/>
                                        <p:tgtEl>
                                          <p:spTgt spid="597">
                                            <p:txEl>
                                              <p:pRg st="6" end="6"/>
                                            </p:txEl>
                                          </p:spTgt>
                                        </p:tgtEl>
                                      </p:cBhvr>
                                    </p:animEffect>
                                  </p:childTnLst>
                                </p:cTn>
                              </p:par>
                            </p:childTnLst>
                          </p:cTn>
                        </p:par>
                        <p:par>
                          <p:cTn id="36" fill="hold">
                            <p:stCondLst>
                              <p:cond delay="3000"/>
                            </p:stCondLst>
                            <p:childTnLst>
                              <p:par>
                                <p:cTn id="37" presetID="10" presetClass="entr" fill="hold" grpId="0" nodeType="afterEffect">
                                  <p:stCondLst>
                                    <p:cond delay="0"/>
                                  </p:stCondLst>
                                  <p:iterate>
                                    <p:tmAbs val="0"/>
                                  </p:iterate>
                                  <p:childTnLst>
                                    <p:set>
                                      <p:cBhvr>
                                        <p:cTn id="38" fill="hold"/>
                                        <p:tgtEl>
                                          <p:spTgt spid="597">
                                            <p:txEl>
                                              <p:pRg st="7" end="7"/>
                                            </p:txEl>
                                          </p:spTgt>
                                        </p:tgtEl>
                                        <p:attrNameLst>
                                          <p:attrName>style.visibility</p:attrName>
                                        </p:attrNameLst>
                                      </p:cBhvr>
                                      <p:to>
                                        <p:strVal val="visible"/>
                                      </p:to>
                                    </p:set>
                                    <p:animEffect transition="in" filter="fade">
                                      <p:cBhvr>
                                        <p:cTn id="39" dur="500"/>
                                        <p:tgtEl>
                                          <p:spTgt spid="597">
                                            <p:txEl>
                                              <p:pRg st="7" end="7"/>
                                            </p:txEl>
                                          </p:spTgt>
                                        </p:tgtEl>
                                      </p:cBhvr>
                                    </p:animEffect>
                                  </p:childTnLst>
                                </p:cTn>
                              </p:par>
                            </p:childTnLst>
                          </p:cTn>
                        </p:par>
                        <p:par>
                          <p:cTn id="40" fill="hold">
                            <p:stCondLst>
                              <p:cond delay="3500"/>
                            </p:stCondLst>
                            <p:childTnLst>
                              <p:par>
                                <p:cTn id="41" presetID="10" presetClass="entr" fill="hold" grpId="0" nodeType="afterEffect">
                                  <p:stCondLst>
                                    <p:cond delay="0"/>
                                  </p:stCondLst>
                                  <p:iterate>
                                    <p:tmAbs val="0"/>
                                  </p:iterate>
                                  <p:childTnLst>
                                    <p:set>
                                      <p:cBhvr>
                                        <p:cTn id="42" fill="hold"/>
                                        <p:tgtEl>
                                          <p:spTgt spid="597">
                                            <p:txEl>
                                              <p:pRg st="8" end="8"/>
                                            </p:txEl>
                                          </p:spTgt>
                                        </p:tgtEl>
                                        <p:attrNameLst>
                                          <p:attrName>style.visibility</p:attrName>
                                        </p:attrNameLst>
                                      </p:cBhvr>
                                      <p:to>
                                        <p:strVal val="visible"/>
                                      </p:to>
                                    </p:set>
                                    <p:animEffect transition="in" filter="fade">
                                      <p:cBhvr>
                                        <p:cTn id="43" dur="500"/>
                                        <p:tgtEl>
                                          <p:spTgt spid="597">
                                            <p:txEl>
                                              <p:pRg st="8" end="8"/>
                                            </p:txEl>
                                          </p:spTgt>
                                        </p:tgtEl>
                                      </p:cBhvr>
                                    </p:animEffect>
                                  </p:childTnLst>
                                </p:cTn>
                              </p:par>
                            </p:childTnLst>
                          </p:cTn>
                        </p:par>
                        <p:par>
                          <p:cTn id="44" fill="hold">
                            <p:stCondLst>
                              <p:cond delay="4000"/>
                            </p:stCondLst>
                            <p:childTnLst>
                              <p:par>
                                <p:cTn id="45" presetID="10" presetClass="entr" fill="hold" grpId="0" nodeType="afterEffect">
                                  <p:stCondLst>
                                    <p:cond delay="0"/>
                                  </p:stCondLst>
                                  <p:iterate>
                                    <p:tmAbs val="0"/>
                                  </p:iterate>
                                  <p:childTnLst>
                                    <p:set>
                                      <p:cBhvr>
                                        <p:cTn id="46" fill="hold"/>
                                        <p:tgtEl>
                                          <p:spTgt spid="597">
                                            <p:txEl>
                                              <p:pRg st="9" end="9"/>
                                            </p:txEl>
                                          </p:spTgt>
                                        </p:tgtEl>
                                        <p:attrNameLst>
                                          <p:attrName>style.visibility</p:attrName>
                                        </p:attrNameLst>
                                      </p:cBhvr>
                                      <p:to>
                                        <p:strVal val="visible"/>
                                      </p:to>
                                    </p:set>
                                    <p:animEffect transition="in" filter="fade">
                                      <p:cBhvr>
                                        <p:cTn id="47" dur="500"/>
                                        <p:tgtEl>
                                          <p:spTgt spid="597">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fill="hold" grpId="0" nodeType="clickEffect">
                                  <p:stCondLst>
                                    <p:cond delay="0"/>
                                  </p:stCondLst>
                                  <p:iterate>
                                    <p:tmAbs val="0"/>
                                  </p:iterate>
                                  <p:childTnLst>
                                    <p:set>
                                      <p:cBhvr>
                                        <p:cTn id="51" fill="hold"/>
                                        <p:tgtEl>
                                          <p:spTgt spid="597">
                                            <p:txEl>
                                              <p:charRg st="337" end="337"/>
                                            </p:txEl>
                                          </p:spTgt>
                                        </p:tgtEl>
                                        <p:attrNameLst>
                                          <p:attrName>style.visibility</p:attrName>
                                        </p:attrNameLst>
                                      </p:cBhvr>
                                      <p:to>
                                        <p:strVal val="visible"/>
                                      </p:to>
                                    </p:set>
                                    <p:animEffect transition="in" filter="fade">
                                      <p:cBhvr>
                                        <p:cTn id="52" dur="500"/>
                                        <p:tgtEl>
                                          <p:spTgt spid="597">
                                            <p:txEl>
                                              <p:charRg st="337" end="33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7" grpId="0"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3"/>
          <p:cNvSpPr txBox="1"/>
          <p:nvPr/>
        </p:nvSpPr>
        <p:spPr>
          <a:xfrm>
            <a:off x="4692875" y="1414780"/>
            <a:ext cx="6660090" cy="4028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54000" indent="-254000">
              <a:buClr>
                <a:schemeClr val="accent3"/>
              </a:buClr>
              <a:buSzPct val="100000"/>
              <a:buFont typeface="Arial"/>
              <a:buChar char="•"/>
              <a:defRPr sz="2400">
                <a:latin typeface="+mj-lt"/>
                <a:ea typeface="+mj-ea"/>
                <a:cs typeface="+mj-cs"/>
                <a:sym typeface="Source Sans Pro Regular"/>
              </a:defRPr>
            </a:pPr>
            <a:r>
              <a:rPr dirty="0"/>
              <a:t>Displacement figures</a:t>
            </a:r>
          </a:p>
          <a:p>
            <a:pPr marL="254000" indent="-254000">
              <a:buClr>
                <a:schemeClr val="accent3"/>
              </a:buClr>
              <a:buSzPct val="100000"/>
              <a:buFont typeface="Arial"/>
              <a:buChar char="•"/>
              <a:defRPr sz="2400">
                <a:latin typeface="+mj-lt"/>
                <a:ea typeface="+mj-ea"/>
                <a:cs typeface="+mj-cs"/>
                <a:sym typeface="Source Sans Pro Regular"/>
              </a:defRPr>
            </a:pPr>
            <a:r>
              <a:rPr dirty="0"/>
              <a:t>Crude Mortality Rate</a:t>
            </a:r>
          </a:p>
          <a:p>
            <a:pPr marL="254000" indent="-254000">
              <a:buClr>
                <a:schemeClr val="accent3"/>
              </a:buClr>
              <a:buSzPct val="100000"/>
              <a:buFont typeface="Arial"/>
              <a:buChar char="•"/>
              <a:defRPr sz="2400">
                <a:latin typeface="+mj-lt"/>
                <a:ea typeface="+mj-ea"/>
                <a:cs typeface="+mj-cs"/>
                <a:sym typeface="Source Sans Pro Regular"/>
              </a:defRPr>
            </a:pPr>
            <a:r>
              <a:rPr dirty="0"/>
              <a:t>Under 5 Mortality Rate</a:t>
            </a:r>
          </a:p>
          <a:p>
            <a:pPr marL="254000" indent="-254000">
              <a:buClr>
                <a:schemeClr val="accent3"/>
              </a:buClr>
              <a:buSzPct val="100000"/>
              <a:buFont typeface="Arial"/>
              <a:buChar char="•"/>
              <a:defRPr sz="2400">
                <a:solidFill>
                  <a:srgbClr val="FF0000"/>
                </a:solidFill>
                <a:latin typeface="+mj-lt"/>
                <a:ea typeface="+mj-ea"/>
                <a:cs typeface="+mj-cs"/>
                <a:sym typeface="Source Sans Pro Regular"/>
              </a:defRPr>
            </a:pPr>
            <a:r>
              <a:rPr dirty="0"/>
              <a:t>Under 5 Malnutrition* (0-59 months)</a:t>
            </a:r>
          </a:p>
          <a:p>
            <a:pPr marL="254000" indent="-254000">
              <a:buClr>
                <a:schemeClr val="accent3"/>
              </a:buClr>
              <a:buSzPct val="100000"/>
              <a:buFont typeface="Arial"/>
              <a:buChar char="•"/>
              <a:defRPr sz="2400">
                <a:latin typeface="+mj-lt"/>
                <a:ea typeface="+mj-ea"/>
                <a:cs typeface="+mj-cs"/>
                <a:sym typeface="Source Sans Pro Regular"/>
              </a:defRPr>
            </a:pPr>
            <a:r>
              <a:rPr dirty="0"/>
              <a:t>Age/Sex Specific Mortality Rates</a:t>
            </a:r>
          </a:p>
          <a:p>
            <a:pPr marL="254000" indent="-254000">
              <a:buClr>
                <a:schemeClr val="accent3"/>
              </a:buClr>
              <a:buSzPct val="100000"/>
              <a:buFont typeface="Arial"/>
              <a:buChar char="•"/>
              <a:defRPr sz="2400">
                <a:latin typeface="+mj-lt"/>
                <a:ea typeface="+mj-ea"/>
                <a:cs typeface="+mj-cs"/>
                <a:sym typeface="Source Sans Pro Regular"/>
              </a:defRPr>
            </a:pPr>
            <a:r>
              <a:rPr dirty="0"/>
              <a:t>Cause Specific Mortality Rates</a:t>
            </a:r>
          </a:p>
          <a:p>
            <a:pPr marL="254000" indent="-254000">
              <a:buClr>
                <a:schemeClr val="accent3"/>
              </a:buClr>
              <a:buSzPct val="100000"/>
              <a:buFont typeface="Arial"/>
              <a:buChar char="•"/>
              <a:defRPr sz="2400">
                <a:solidFill>
                  <a:srgbClr val="FF0000"/>
                </a:solidFill>
                <a:latin typeface="+mj-lt"/>
                <a:ea typeface="+mj-ea"/>
                <a:cs typeface="+mj-cs"/>
                <a:sym typeface="Source Sans Pro Regular"/>
              </a:defRPr>
            </a:pPr>
            <a:r>
              <a:rPr dirty="0"/>
              <a:t>Case Fatality Rates (CFR)*</a:t>
            </a:r>
          </a:p>
          <a:p>
            <a:pPr marL="254000" indent="-254000">
              <a:buClr>
                <a:schemeClr val="accent3"/>
              </a:buClr>
              <a:buSzPct val="100000"/>
              <a:buFont typeface="Arial"/>
              <a:buChar char="•"/>
              <a:defRPr sz="2400">
                <a:latin typeface="+mj-lt"/>
                <a:ea typeface="+mj-ea"/>
                <a:cs typeface="+mj-cs"/>
                <a:sym typeface="Source Sans Pro Regular"/>
              </a:defRPr>
            </a:pPr>
            <a:r>
              <a:rPr dirty="0"/>
              <a:t>Quantity, quality, accessibility of water </a:t>
            </a:r>
          </a:p>
          <a:p>
            <a:pPr marL="254000" indent="-254000">
              <a:buClr>
                <a:schemeClr val="accent3"/>
              </a:buClr>
              <a:buSzPct val="100000"/>
              <a:buFont typeface="Arial"/>
              <a:buChar char="•"/>
              <a:defRPr sz="2400">
                <a:latin typeface="+mj-lt"/>
                <a:ea typeface="+mj-ea"/>
                <a:cs typeface="+mj-cs"/>
                <a:sym typeface="Source Sans Pro Regular"/>
              </a:defRPr>
            </a:pPr>
            <a:r>
              <a:rPr dirty="0"/>
              <a:t>Shelter coverage, type, usage (i.e. persons per space), security (i.e. location)</a:t>
            </a:r>
          </a:p>
        </p:txBody>
      </p:sp>
      <p:sp>
        <p:nvSpPr>
          <p:cNvPr id="2" name="Title 1">
            <a:extLst>
              <a:ext uri="{FF2B5EF4-FFF2-40B4-BE49-F238E27FC236}">
                <a16:creationId xmlns:a16="http://schemas.microsoft.com/office/drawing/2014/main" id="{446BE4EB-64A8-7790-8BBF-9A7D9D01F7F0}"/>
              </a:ext>
            </a:extLst>
          </p:cNvPr>
          <p:cNvSpPr txBox="1">
            <a:spLocks/>
          </p:cNvSpPr>
          <p:nvPr/>
        </p:nvSpPr>
        <p:spPr>
          <a:xfrm>
            <a:off x="367080" y="434424"/>
            <a:ext cx="3264195" cy="1183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Important health indicators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1"/>
          <p:cNvSpPr txBox="1">
            <a:spLocks noGrp="1"/>
          </p:cNvSpPr>
          <p:nvPr>
            <p:ph type="title"/>
          </p:nvPr>
        </p:nvSpPr>
        <p:spPr>
          <a:xfrm>
            <a:off x="393714" y="452180"/>
            <a:ext cx="3264195" cy="1183995"/>
          </a:xfrm>
          <a:prstGeom prst="rect">
            <a:avLst/>
          </a:prstGeom>
        </p:spPr>
        <p:txBody>
          <a:bodyPr/>
          <a:lstStyle/>
          <a:p>
            <a:r>
              <a:rPr b="1" dirty="0"/>
              <a:t>Notes to facilitators:</a:t>
            </a:r>
          </a:p>
        </p:txBody>
      </p:sp>
      <p:sp>
        <p:nvSpPr>
          <p:cNvPr id="319" name="Google Shape;308;p8"/>
          <p:cNvSpPr txBox="1">
            <a:spLocks noGrp="1"/>
          </p:cNvSpPr>
          <p:nvPr>
            <p:ph type="body" idx="1"/>
          </p:nvPr>
        </p:nvSpPr>
        <p:spPr>
          <a:xfrm>
            <a:off x="4273550" y="1447147"/>
            <a:ext cx="7363129" cy="3963706"/>
          </a:xfrm>
          <a:prstGeom prst="rect">
            <a:avLst/>
          </a:prstGeom>
        </p:spPr>
        <p:txBody>
          <a:bodyPr lIns="0" tIns="0" rIns="0" bIns="0"/>
          <a:lstStyle/>
          <a:p>
            <a:pPr algn="just">
              <a:defRPr>
                <a:solidFill>
                  <a:srgbClr val="FF0000"/>
                </a:solidFill>
              </a:defRPr>
            </a:pPr>
            <a:endParaRPr dirty="0"/>
          </a:p>
          <a:p>
            <a:pPr algn="just">
              <a:defRPr>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Rectangle 3"/>
          <p:cNvSpPr txBox="1"/>
          <p:nvPr/>
        </p:nvSpPr>
        <p:spPr>
          <a:xfrm>
            <a:off x="4254465" y="1166843"/>
            <a:ext cx="7298916" cy="45243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solidFill>
                  <a:schemeClr val="accent2"/>
                </a:solidFill>
                <a:latin typeface="Source Sans Pro Bold"/>
                <a:ea typeface="Source Sans Pro Bold"/>
                <a:cs typeface="Source Sans Pro Bold"/>
                <a:sym typeface="Source Sans Pro Bold"/>
              </a:defRPr>
            </a:pPr>
            <a:r>
              <a:rPr dirty="0">
                <a:solidFill>
                  <a:schemeClr val="accent3"/>
                </a:solidFill>
              </a:rPr>
              <a:t>Under 5 Malnutrition</a:t>
            </a:r>
          </a:p>
          <a:p>
            <a:pPr marL="742950" lvl="1" indent="-285750">
              <a:buClr>
                <a:schemeClr val="accent3"/>
              </a:buClr>
              <a:buSzPct val="100000"/>
              <a:buFont typeface="Arial"/>
              <a:buChar char="•"/>
              <a:defRPr sz="2400">
                <a:latin typeface="+mj-lt"/>
                <a:ea typeface="+mj-ea"/>
                <a:cs typeface="+mj-cs"/>
                <a:sym typeface="Source Sans Pro Regular"/>
              </a:defRPr>
            </a:pPr>
            <a:r>
              <a:rPr dirty="0"/>
              <a:t>Can serve as an important indicator for overall population health</a:t>
            </a:r>
          </a:p>
          <a:p>
            <a:pPr marL="742950" lvl="1" indent="-285750">
              <a:buClr>
                <a:schemeClr val="accent3"/>
              </a:buClr>
              <a:buSzPct val="100000"/>
              <a:buFont typeface="Arial"/>
              <a:buChar char="•"/>
              <a:defRPr sz="2400">
                <a:latin typeface="+mj-lt"/>
                <a:ea typeface="+mj-ea"/>
                <a:cs typeface="+mj-cs"/>
                <a:sym typeface="Source Sans Pro Regular"/>
              </a:defRPr>
            </a:pPr>
            <a:r>
              <a:rPr dirty="0"/>
              <a:t>Health status of children under five shifts more quickly than the rest of the population</a:t>
            </a:r>
          </a:p>
          <a:p>
            <a:pPr marL="742950" lvl="1" indent="-285750">
              <a:buClr>
                <a:schemeClr val="accent3"/>
              </a:buClr>
              <a:buSzPct val="100000"/>
              <a:buFont typeface="Arial"/>
              <a:buChar char="•"/>
              <a:defRPr sz="2400">
                <a:latin typeface="+mj-lt"/>
                <a:ea typeface="+mj-ea"/>
                <a:cs typeface="+mj-cs"/>
                <a:sym typeface="Source Sans Pro Regular"/>
              </a:defRPr>
            </a:pPr>
            <a:r>
              <a:rPr dirty="0"/>
              <a:t>Malnutrition </a:t>
            </a:r>
            <a:r>
              <a:rPr dirty="0">
                <a:latin typeface="Wingdings"/>
                <a:ea typeface="Wingdings"/>
                <a:cs typeface="Wingdings"/>
                <a:sym typeface="Wingdings"/>
              </a:rPr>
              <a:t> </a:t>
            </a:r>
            <a:r>
              <a:rPr dirty="0"/>
              <a:t>compromised immune systems </a:t>
            </a:r>
            <a:r>
              <a:rPr dirty="0">
                <a:latin typeface="Wingdings"/>
                <a:ea typeface="Wingdings"/>
                <a:cs typeface="Wingdings"/>
                <a:sym typeface="Wingdings"/>
              </a:rPr>
              <a:t> </a:t>
            </a:r>
            <a:r>
              <a:rPr dirty="0"/>
              <a:t>risk of communicable disease</a:t>
            </a:r>
          </a:p>
          <a:p>
            <a:pPr>
              <a:defRPr sz="2400">
                <a:solidFill>
                  <a:schemeClr val="accent2"/>
                </a:solidFill>
                <a:latin typeface="Source Sans Pro Bold"/>
                <a:ea typeface="Source Sans Pro Bold"/>
                <a:cs typeface="Source Sans Pro Bold"/>
                <a:sym typeface="Source Sans Pro Bold"/>
              </a:defRPr>
            </a:pPr>
            <a:r>
              <a:rPr dirty="0">
                <a:solidFill>
                  <a:schemeClr val="accent3"/>
                </a:solidFill>
              </a:rPr>
              <a:t>Case Fatality Rate</a:t>
            </a:r>
          </a:p>
          <a:p>
            <a:pPr marL="742950" lvl="1" indent="-285750">
              <a:buClr>
                <a:schemeClr val="accent3"/>
              </a:buClr>
              <a:buSzPct val="100000"/>
              <a:buFont typeface="Arial"/>
              <a:buChar char="•"/>
              <a:defRPr sz="2400">
                <a:latin typeface="+mj-lt"/>
                <a:ea typeface="+mj-ea"/>
                <a:cs typeface="+mj-cs"/>
                <a:sym typeface="Source Sans Pro Regular"/>
              </a:defRPr>
            </a:pPr>
            <a:r>
              <a:rPr dirty="0"/>
              <a:t>Can help evaluate quality and availability of essential medical services</a:t>
            </a:r>
          </a:p>
          <a:p>
            <a:pPr marL="742950" lvl="1" indent="-285750">
              <a:buClr>
                <a:schemeClr val="accent3"/>
              </a:buClr>
              <a:buSzPct val="100000"/>
              <a:buFont typeface="Arial"/>
              <a:buChar char="•"/>
              <a:defRPr sz="2400">
                <a:latin typeface="+mj-lt"/>
                <a:ea typeface="+mj-ea"/>
                <a:cs typeface="+mj-cs"/>
                <a:sym typeface="Source Sans Pro Regular"/>
              </a:defRPr>
            </a:pPr>
            <a:r>
              <a:rPr dirty="0"/>
              <a:t>Can help detect more severe threats from communicable diseases</a:t>
            </a:r>
          </a:p>
        </p:txBody>
      </p:sp>
      <p:sp>
        <p:nvSpPr>
          <p:cNvPr id="4" name="Title 1">
            <a:extLst>
              <a:ext uri="{FF2B5EF4-FFF2-40B4-BE49-F238E27FC236}">
                <a16:creationId xmlns:a16="http://schemas.microsoft.com/office/drawing/2014/main" id="{4FF65B9B-60A9-88F9-EA7C-D865188001B6}"/>
              </a:ext>
            </a:extLst>
          </p:cNvPr>
          <p:cNvSpPr txBox="1">
            <a:spLocks/>
          </p:cNvSpPr>
          <p:nvPr/>
        </p:nvSpPr>
        <p:spPr>
          <a:xfrm>
            <a:off x="356806" y="259764"/>
            <a:ext cx="3264195" cy="1183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fontScale="92500" lnSpcReduction="20000"/>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Why under 5 malnutrition &amp; CFR</a:t>
            </a:r>
            <a:endParaRPr lang="hu-HU" b="1"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Content Placeholder 2"/>
          <p:cNvSpPr txBox="1"/>
          <p:nvPr/>
        </p:nvSpPr>
        <p:spPr>
          <a:xfrm>
            <a:off x="4580142" y="1612342"/>
            <a:ext cx="6722719" cy="36333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253999" indent="-253999">
              <a:spcBef>
                <a:spcPts val="1500"/>
              </a:spcBef>
              <a:buClr>
                <a:schemeClr val="accent3"/>
              </a:buClr>
              <a:buSzPct val="100000"/>
              <a:buChar char="•"/>
              <a:defRPr sz="2400">
                <a:latin typeface="+mj-lt"/>
                <a:ea typeface="+mj-ea"/>
                <a:cs typeface="+mj-cs"/>
                <a:sym typeface="Source Sans Pro Regular"/>
              </a:defRPr>
            </a:pPr>
            <a:r>
              <a:rPr dirty="0"/>
              <a:t>Dissemination should be broad to reach relevant stakeholders</a:t>
            </a:r>
          </a:p>
          <a:p>
            <a:pPr marL="253999" indent="-253999">
              <a:spcBef>
                <a:spcPts val="1500"/>
              </a:spcBef>
              <a:buClr>
                <a:schemeClr val="accent3"/>
              </a:buClr>
              <a:buSzPct val="100000"/>
              <a:buChar char="•"/>
              <a:defRPr sz="2400">
                <a:latin typeface="+mj-lt"/>
                <a:ea typeface="+mj-ea"/>
                <a:cs typeface="+mj-cs"/>
                <a:sym typeface="Source Sans Pro Regular"/>
              </a:defRPr>
            </a:pPr>
            <a:r>
              <a:rPr dirty="0"/>
              <a:t>Are communication channels intact &amp; functioning?</a:t>
            </a:r>
          </a:p>
          <a:p>
            <a:pPr marL="253999" indent="-253999">
              <a:spcBef>
                <a:spcPts val="1500"/>
              </a:spcBef>
              <a:buClr>
                <a:schemeClr val="accent3"/>
              </a:buClr>
              <a:buSzPct val="100000"/>
              <a:buChar char="•"/>
              <a:defRPr sz="2400">
                <a:latin typeface="+mj-lt"/>
                <a:ea typeface="+mj-ea"/>
                <a:cs typeface="+mj-cs"/>
                <a:sym typeface="Source Sans Pro Regular"/>
              </a:defRPr>
            </a:pPr>
            <a:r>
              <a:rPr dirty="0"/>
              <a:t>Avoid traditional and social media bias</a:t>
            </a:r>
          </a:p>
          <a:p>
            <a:pPr marL="253999" indent="-253999">
              <a:spcBef>
                <a:spcPts val="1500"/>
              </a:spcBef>
              <a:buClr>
                <a:schemeClr val="accent3"/>
              </a:buClr>
              <a:buSzPct val="100000"/>
              <a:buChar char="•"/>
              <a:defRPr sz="2400">
                <a:latin typeface="+mj-lt"/>
                <a:ea typeface="+mj-ea"/>
                <a:cs typeface="+mj-cs"/>
                <a:sym typeface="Source Sans Pro Regular"/>
              </a:defRPr>
            </a:pPr>
            <a:r>
              <a:rPr dirty="0"/>
              <a:t>Manage expectations</a:t>
            </a:r>
          </a:p>
          <a:p>
            <a:pPr marL="253999" indent="-253999">
              <a:spcBef>
                <a:spcPts val="1500"/>
              </a:spcBef>
              <a:buClr>
                <a:schemeClr val="accent3"/>
              </a:buClr>
              <a:buSzPct val="100000"/>
              <a:buChar char="•"/>
              <a:defRPr sz="2400">
                <a:latin typeface="+mj-lt"/>
                <a:ea typeface="+mj-ea"/>
                <a:cs typeface="+mj-cs"/>
                <a:sym typeface="Source Sans Pro Regular"/>
              </a:defRPr>
            </a:pPr>
            <a:r>
              <a:rPr dirty="0"/>
              <a:t>Be honest (what you know, what you don’t)</a:t>
            </a:r>
          </a:p>
        </p:txBody>
      </p:sp>
      <p:sp>
        <p:nvSpPr>
          <p:cNvPr id="2" name="Title 1">
            <a:extLst>
              <a:ext uri="{FF2B5EF4-FFF2-40B4-BE49-F238E27FC236}">
                <a16:creationId xmlns:a16="http://schemas.microsoft.com/office/drawing/2014/main" id="{83D9FFCF-F53F-48BC-CDB2-C22A7307BBF7}"/>
              </a:ext>
            </a:extLst>
          </p:cNvPr>
          <p:cNvSpPr txBox="1">
            <a:spLocks/>
          </p:cNvSpPr>
          <p:nvPr/>
        </p:nvSpPr>
        <p:spPr>
          <a:xfrm>
            <a:off x="367080" y="434424"/>
            <a:ext cx="3264195" cy="1183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Sharing RNA findings</a:t>
            </a:r>
            <a:endParaRPr lang="hu-HU"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17">
                                            <p:bg/>
                                          </p:spTgt>
                                        </p:tgtEl>
                                        <p:attrNameLst>
                                          <p:attrName>style.visibility</p:attrName>
                                        </p:attrNameLst>
                                      </p:cBhvr>
                                      <p:to>
                                        <p:strVal val="visible"/>
                                      </p:to>
                                    </p:set>
                                    <p:animEffect transition="in" filter="fade">
                                      <p:cBhvr>
                                        <p:cTn id="7" dur="500"/>
                                        <p:tgtEl>
                                          <p:spTgt spid="617">
                                            <p:bg/>
                                          </p:spTgt>
                                        </p:tgtEl>
                                      </p:cBhvr>
                                    </p:animEffect>
                                  </p:childTnLst>
                                </p:cTn>
                              </p:par>
                              <p:par>
                                <p:cTn id="8" presetID="10" presetClass="entr" presetSubtype="0" fill="hold" grpId="0" nodeType="withEffect">
                                  <p:stCondLst>
                                    <p:cond delay="0"/>
                                  </p:stCondLst>
                                  <p:iterate>
                                    <p:tmAbs val="0"/>
                                  </p:iterate>
                                  <p:childTnLst>
                                    <p:set>
                                      <p:cBhvr>
                                        <p:cTn id="9" fill="hold"/>
                                        <p:tgtEl>
                                          <p:spTgt spid="617">
                                            <p:txEl>
                                              <p:pRg st="0" end="0"/>
                                            </p:txEl>
                                          </p:spTgt>
                                        </p:tgtEl>
                                        <p:attrNameLst>
                                          <p:attrName>style.visibility</p:attrName>
                                        </p:attrNameLst>
                                      </p:cBhvr>
                                      <p:to>
                                        <p:strVal val="visible"/>
                                      </p:to>
                                    </p:set>
                                    <p:animEffect transition="in" filter="fade">
                                      <p:cBhvr>
                                        <p:cTn id="10" dur="500"/>
                                        <p:tgtEl>
                                          <p:spTgt spid="61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617">
                                            <p:txEl>
                                              <p:pRg st="1" end="1"/>
                                            </p:txEl>
                                          </p:spTgt>
                                        </p:tgtEl>
                                        <p:attrNameLst>
                                          <p:attrName>style.visibility</p:attrName>
                                        </p:attrNameLst>
                                      </p:cBhvr>
                                      <p:to>
                                        <p:strVal val="visible"/>
                                      </p:to>
                                    </p:set>
                                    <p:animEffect transition="in" filter="fade">
                                      <p:cBhvr>
                                        <p:cTn id="15" dur="500"/>
                                        <p:tgtEl>
                                          <p:spTgt spid="61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617">
                                            <p:txEl>
                                              <p:pRg st="2" end="2"/>
                                            </p:txEl>
                                          </p:spTgt>
                                        </p:tgtEl>
                                        <p:attrNameLst>
                                          <p:attrName>style.visibility</p:attrName>
                                        </p:attrNameLst>
                                      </p:cBhvr>
                                      <p:to>
                                        <p:strVal val="visible"/>
                                      </p:to>
                                    </p:set>
                                    <p:animEffect transition="in" filter="fade">
                                      <p:cBhvr>
                                        <p:cTn id="20" dur="500"/>
                                        <p:tgtEl>
                                          <p:spTgt spid="61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617">
                                            <p:txEl>
                                              <p:pRg st="3" end="3"/>
                                            </p:txEl>
                                          </p:spTgt>
                                        </p:tgtEl>
                                        <p:attrNameLst>
                                          <p:attrName>style.visibility</p:attrName>
                                        </p:attrNameLst>
                                      </p:cBhvr>
                                      <p:to>
                                        <p:strVal val="visible"/>
                                      </p:to>
                                    </p:set>
                                    <p:animEffect transition="in" filter="fade">
                                      <p:cBhvr>
                                        <p:cTn id="25" dur="500"/>
                                        <p:tgtEl>
                                          <p:spTgt spid="61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617">
                                            <p:txEl>
                                              <p:pRg st="4" end="4"/>
                                            </p:txEl>
                                          </p:spTgt>
                                        </p:tgtEl>
                                        <p:attrNameLst>
                                          <p:attrName>style.visibility</p:attrName>
                                        </p:attrNameLst>
                                      </p:cBhvr>
                                      <p:to>
                                        <p:strVal val="visible"/>
                                      </p:to>
                                    </p:set>
                                    <p:animEffect transition="in" filter="fade">
                                      <p:cBhvr>
                                        <p:cTn id="30" dur="500"/>
                                        <p:tgtEl>
                                          <p:spTgt spid="6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 grpId="0" build="p" bldLvl="5"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Text Placeholder 4"/>
          <p:cNvSpPr txBox="1">
            <a:spLocks noGrp="1"/>
          </p:cNvSpPr>
          <p:nvPr>
            <p:ph type="body" sz="half" idx="1"/>
          </p:nvPr>
        </p:nvSpPr>
        <p:spPr>
          <a:prstGeom prst="rect">
            <a:avLst/>
          </a:prstGeom>
        </p:spPr>
        <p:txBody>
          <a:bodyPr/>
          <a:lstStyle>
            <a:lvl1pPr>
              <a:defRPr sz="3200"/>
            </a:lvl1pPr>
          </a:lstStyle>
          <a:p>
            <a:r>
              <a:rPr b="1" dirty="0"/>
              <a:t>3. Good Practices, challenges, limitations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Text Placeholder 4"/>
          <p:cNvSpPr txBox="1">
            <a:spLocks noGrp="1"/>
          </p:cNvSpPr>
          <p:nvPr>
            <p:ph type="body" idx="1"/>
          </p:nvPr>
        </p:nvSpPr>
        <p:spPr>
          <a:xfrm>
            <a:off x="4273550" y="655637"/>
            <a:ext cx="7529514" cy="5546726"/>
          </a:xfrm>
          <a:prstGeom prst="rect">
            <a:avLst/>
          </a:prstGeom>
        </p:spPr>
        <p:txBody>
          <a:bodyPr/>
          <a:lstStyle/>
          <a:p>
            <a:pPr marL="254000" indent="-254000">
              <a:buClr>
                <a:schemeClr val="accent3"/>
              </a:buClr>
              <a:buSzPct val="100000"/>
              <a:buFont typeface="Arial"/>
              <a:buChar char="•"/>
            </a:pPr>
            <a:r>
              <a:rPr dirty="0"/>
              <a:t>Should actually BE ‘rapid’</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Coordinated with relevant partners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Approximates the critical needs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Has recommendations with who, what and when</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Clarifies its limitations</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Is disseminated in a timely and useful manner</a:t>
            </a:r>
          </a:p>
          <a:p>
            <a:pPr marL="254000" indent="-254000">
              <a:buClr>
                <a:schemeClr val="accent3"/>
              </a:buClr>
              <a:buSzPct val="100000"/>
              <a:buFont typeface="Arial"/>
              <a:buChar char="•"/>
            </a:pPr>
            <a:endParaRPr dirty="0"/>
          </a:p>
          <a:p>
            <a:pPr marL="254000" indent="-254000">
              <a:buClr>
                <a:schemeClr val="accent3"/>
              </a:buClr>
              <a:buSzPct val="100000"/>
              <a:buFont typeface="Arial"/>
              <a:buChar char="•"/>
            </a:pPr>
            <a:r>
              <a:rPr dirty="0"/>
              <a:t>Has plan for next phase</a:t>
            </a:r>
          </a:p>
        </p:txBody>
      </p:sp>
      <p:sp>
        <p:nvSpPr>
          <p:cNvPr id="2" name="Title 1">
            <a:extLst>
              <a:ext uri="{FF2B5EF4-FFF2-40B4-BE49-F238E27FC236}">
                <a16:creationId xmlns:a16="http://schemas.microsoft.com/office/drawing/2014/main" id="{80B36183-94C3-2555-C20D-92573DA3D5E3}"/>
              </a:ext>
            </a:extLst>
          </p:cNvPr>
          <p:cNvSpPr txBox="1">
            <a:spLocks/>
          </p:cNvSpPr>
          <p:nvPr/>
        </p:nvSpPr>
        <p:spPr>
          <a:xfrm>
            <a:off x="388936" y="195309"/>
            <a:ext cx="3264195" cy="11656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Essential to good Rapid Needs Assessments</a:t>
            </a:r>
            <a:endParaRPr lang="hu-HU" b="1"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Text Placeholder 4"/>
          <p:cNvSpPr txBox="1">
            <a:spLocks noGrp="1"/>
          </p:cNvSpPr>
          <p:nvPr>
            <p:ph type="body" idx="1"/>
          </p:nvPr>
        </p:nvSpPr>
        <p:spPr>
          <a:xfrm>
            <a:off x="4273550" y="655637"/>
            <a:ext cx="7529514" cy="5546726"/>
          </a:xfrm>
          <a:prstGeom prst="rect">
            <a:avLst/>
          </a:prstGeom>
        </p:spPr>
        <p:txBody>
          <a:bodyPr/>
          <a:lstStyle/>
          <a:p>
            <a:pPr marL="285750" indent="-285750">
              <a:lnSpc>
                <a:spcPct val="81000"/>
              </a:lnSpc>
              <a:buClr>
                <a:schemeClr val="accent3"/>
              </a:buClr>
              <a:buSzPct val="100000"/>
              <a:buFont typeface="Arial"/>
              <a:buChar char="•"/>
            </a:pPr>
            <a:r>
              <a:rPr dirty="0"/>
              <a:t>Dynamic populations </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Demographics tied to aid (i.e. food distribution)</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Timing (clock is ticking)</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Movement (infrastructure, resources)</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Security (violence, looting, unstable environment)</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Access</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Underreported morbidity and mortality</a:t>
            </a:r>
          </a:p>
          <a:p>
            <a:pPr marL="285750" indent="-285750">
              <a:lnSpc>
                <a:spcPct val="81000"/>
              </a:lnSpc>
              <a:buClr>
                <a:schemeClr val="accent3"/>
              </a:buClr>
              <a:buSzPct val="100000"/>
              <a:buFont typeface="Arial"/>
              <a:buChar char="•"/>
            </a:pPr>
            <a:endParaRPr dirty="0"/>
          </a:p>
          <a:p>
            <a:pPr marL="285750" indent="-285750">
              <a:lnSpc>
                <a:spcPct val="81000"/>
              </a:lnSpc>
              <a:buClr>
                <a:schemeClr val="accent3"/>
              </a:buClr>
              <a:buSzPct val="100000"/>
              <a:buFont typeface="Arial"/>
              <a:buChar char="•"/>
            </a:pPr>
            <a:r>
              <a:rPr dirty="0"/>
              <a:t>Double counting</a:t>
            </a:r>
          </a:p>
        </p:txBody>
      </p:sp>
      <p:sp>
        <p:nvSpPr>
          <p:cNvPr id="2" name="Title 1">
            <a:extLst>
              <a:ext uri="{FF2B5EF4-FFF2-40B4-BE49-F238E27FC236}">
                <a16:creationId xmlns:a16="http://schemas.microsoft.com/office/drawing/2014/main" id="{59978294-7ED5-5627-E377-D2918DC4735C}"/>
              </a:ext>
            </a:extLst>
          </p:cNvPr>
          <p:cNvSpPr txBox="1">
            <a:spLocks/>
          </p:cNvSpPr>
          <p:nvPr/>
        </p:nvSpPr>
        <p:spPr>
          <a:xfrm>
            <a:off x="388936" y="922860"/>
            <a:ext cx="3264195" cy="5180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Challenges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ext Placeholder 5"/>
          <p:cNvSpPr txBox="1">
            <a:spLocks noGrp="1"/>
          </p:cNvSpPr>
          <p:nvPr>
            <p:ph type="body" idx="1"/>
          </p:nvPr>
        </p:nvSpPr>
        <p:spPr>
          <a:xfrm>
            <a:off x="4273550" y="725152"/>
            <a:ext cx="7529514" cy="5407696"/>
          </a:xfrm>
          <a:prstGeom prst="rect">
            <a:avLst/>
          </a:prstGeom>
        </p:spPr>
        <p:txBody>
          <a:bodyPr/>
          <a:lstStyle/>
          <a:p>
            <a:pPr marL="282892" indent="-282892" defTabSz="286428">
              <a:lnSpc>
                <a:spcPct val="72000"/>
              </a:lnSpc>
              <a:spcBef>
                <a:spcPts val="200"/>
              </a:spcBef>
              <a:buClr>
                <a:schemeClr val="accent3"/>
              </a:buClr>
              <a:buSzPct val="100000"/>
              <a:buFont typeface="Arial"/>
              <a:buChar char="•"/>
              <a:defRPr sz="2178"/>
            </a:pPr>
            <a:r>
              <a:rPr dirty="0"/>
              <a:t>Time and security issues reduce the capacity for rigorous methods</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Data can be outdated before process complete</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Reliance on qualitative data</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Insufficient primary data</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The all important DENOMINATOR, often missing or inflated</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Incomplete or inaccessible data</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Limited generalizability</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Biases of selected informants and locations</a:t>
            </a:r>
          </a:p>
          <a:p>
            <a:pPr marL="282892" indent="-282892" defTabSz="286428">
              <a:lnSpc>
                <a:spcPct val="72000"/>
              </a:lnSpc>
              <a:spcBef>
                <a:spcPts val="200"/>
              </a:spcBef>
              <a:buClr>
                <a:schemeClr val="accent3"/>
              </a:buClr>
              <a:buSzPct val="100000"/>
              <a:buFont typeface="Arial"/>
              <a:buChar char="•"/>
              <a:defRPr sz="2376"/>
            </a:pPr>
            <a:endParaRPr dirty="0"/>
          </a:p>
          <a:p>
            <a:pPr marL="282892" indent="-282892" defTabSz="286428">
              <a:lnSpc>
                <a:spcPct val="72000"/>
              </a:lnSpc>
              <a:spcBef>
                <a:spcPts val="200"/>
              </a:spcBef>
              <a:buClr>
                <a:schemeClr val="accent3"/>
              </a:buClr>
              <a:buSzPct val="100000"/>
              <a:buFont typeface="Arial"/>
              <a:buChar char="•"/>
              <a:defRPr sz="2178"/>
            </a:pPr>
            <a:r>
              <a:rPr dirty="0"/>
              <a:t>Dissemination and use can be challenging</a:t>
            </a:r>
          </a:p>
        </p:txBody>
      </p:sp>
      <p:sp>
        <p:nvSpPr>
          <p:cNvPr id="2" name="Title 1">
            <a:extLst>
              <a:ext uri="{FF2B5EF4-FFF2-40B4-BE49-F238E27FC236}">
                <a16:creationId xmlns:a16="http://schemas.microsoft.com/office/drawing/2014/main" id="{C3B76147-03B6-109C-73BA-951BA83702E4}"/>
              </a:ext>
            </a:extLst>
          </p:cNvPr>
          <p:cNvSpPr txBox="1">
            <a:spLocks/>
          </p:cNvSpPr>
          <p:nvPr/>
        </p:nvSpPr>
        <p:spPr>
          <a:xfrm>
            <a:off x="388936" y="922860"/>
            <a:ext cx="3264195" cy="5180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Limitations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Content Placeholder 3"/>
          <p:cNvSpPr txBox="1">
            <a:spLocks noGrp="1"/>
          </p:cNvSpPr>
          <p:nvPr>
            <p:ph type="body" idx="1"/>
          </p:nvPr>
        </p:nvSpPr>
        <p:spPr>
          <a:xfrm>
            <a:off x="4273550" y="1927573"/>
            <a:ext cx="7529514" cy="3002854"/>
          </a:xfrm>
          <a:prstGeom prst="rect">
            <a:avLst/>
          </a:prstGeom>
        </p:spPr>
        <p:txBody>
          <a:bodyPr/>
          <a:lstStyle/>
          <a:p>
            <a:r>
              <a:rPr dirty="0"/>
              <a:t>Do not be overly ambitious with scope of your Rapid Needs Assessment: </a:t>
            </a:r>
            <a:r>
              <a:rPr dirty="0">
                <a:solidFill>
                  <a:schemeClr val="accent2"/>
                </a:solidFill>
                <a:latin typeface="Source Sans Pro Bold"/>
                <a:ea typeface="Source Sans Pro Bold"/>
                <a:cs typeface="Source Sans Pro Bold"/>
                <a:sym typeface="Source Sans Pro Bold"/>
              </a:rPr>
              <a:t>Time is short</a:t>
            </a:r>
            <a:endParaRPr dirty="0">
              <a:solidFill>
                <a:schemeClr val="accent2"/>
              </a:solidFill>
            </a:endParaRPr>
          </a:p>
          <a:p>
            <a:endParaRPr dirty="0">
              <a:solidFill>
                <a:schemeClr val="accent2"/>
              </a:solidFill>
            </a:endParaRPr>
          </a:p>
          <a:p>
            <a:r>
              <a:rPr dirty="0"/>
              <a:t>Being </a:t>
            </a:r>
            <a:r>
              <a:rPr dirty="0">
                <a:solidFill>
                  <a:schemeClr val="accent2"/>
                </a:solidFill>
                <a:latin typeface="Source Sans Pro Bold"/>
                <a:ea typeface="Source Sans Pro Bold"/>
                <a:cs typeface="Source Sans Pro Bold"/>
                <a:sym typeface="Source Sans Pro Bold"/>
              </a:rPr>
              <a:t>roughly right</a:t>
            </a:r>
            <a:r>
              <a:rPr dirty="0">
                <a:latin typeface="Source Sans Pro Bold"/>
                <a:ea typeface="Source Sans Pro Bold"/>
                <a:cs typeface="Source Sans Pro Bold"/>
                <a:sym typeface="Source Sans Pro Bold"/>
              </a:rPr>
              <a:t> </a:t>
            </a:r>
            <a:r>
              <a:rPr dirty="0"/>
              <a:t>is generally better than being </a:t>
            </a:r>
            <a:r>
              <a:rPr dirty="0">
                <a:solidFill>
                  <a:schemeClr val="accent2"/>
                </a:solidFill>
                <a:latin typeface="Source Sans Pro Bold"/>
                <a:ea typeface="Source Sans Pro Bold"/>
                <a:cs typeface="Source Sans Pro Bold"/>
                <a:sym typeface="Source Sans Pro Bold"/>
              </a:rPr>
              <a:t>precisely wrong </a:t>
            </a:r>
            <a:r>
              <a:rPr dirty="0"/>
              <a:t>or </a:t>
            </a:r>
            <a:r>
              <a:rPr dirty="0">
                <a:solidFill>
                  <a:schemeClr val="accent2"/>
                </a:solidFill>
                <a:latin typeface="Source Sans Pro Bold"/>
                <a:ea typeface="Source Sans Pro Bold"/>
                <a:cs typeface="Source Sans Pro Bold"/>
                <a:sym typeface="Source Sans Pro Bold"/>
              </a:rPr>
              <a:t>precisely too late</a:t>
            </a:r>
            <a:endParaRPr dirty="0">
              <a:latin typeface="Source Sans Pro Bold"/>
              <a:ea typeface="Source Sans Pro Bold"/>
              <a:cs typeface="Source Sans Pro Bold"/>
              <a:sym typeface="Source Sans Pro Bold"/>
            </a:endParaRPr>
          </a:p>
          <a:p>
            <a:endParaRPr dirty="0">
              <a:latin typeface="Source Sans Pro Bold"/>
              <a:ea typeface="Source Sans Pro Bold"/>
              <a:cs typeface="Source Sans Pro Bold"/>
              <a:sym typeface="Source Sans Pro Bold"/>
            </a:endParaRPr>
          </a:p>
          <a:p>
            <a:r>
              <a:rPr dirty="0"/>
              <a:t>Beware: Wrong conclusions drawn from an RA can do more harm than not taking action at all.</a:t>
            </a:r>
          </a:p>
        </p:txBody>
      </p:sp>
      <p:sp>
        <p:nvSpPr>
          <p:cNvPr id="2" name="Title 1">
            <a:extLst>
              <a:ext uri="{FF2B5EF4-FFF2-40B4-BE49-F238E27FC236}">
                <a16:creationId xmlns:a16="http://schemas.microsoft.com/office/drawing/2014/main" id="{A1E31046-0B7F-AFC4-B9A7-8C0EEBFFD9CD}"/>
              </a:ext>
            </a:extLst>
          </p:cNvPr>
          <p:cNvSpPr txBox="1">
            <a:spLocks/>
          </p:cNvSpPr>
          <p:nvPr/>
        </p:nvSpPr>
        <p:spPr>
          <a:xfrm>
            <a:off x="388936" y="922860"/>
            <a:ext cx="3264195" cy="5180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Remember…</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 name="Text Placeholder 6"/>
          <p:cNvSpPr txBox="1">
            <a:spLocks noGrp="1"/>
          </p:cNvSpPr>
          <p:nvPr>
            <p:ph type="body" idx="1"/>
          </p:nvPr>
        </p:nvSpPr>
        <p:spPr>
          <a:xfrm>
            <a:off x="4273550" y="1312069"/>
            <a:ext cx="7529514" cy="4233863"/>
          </a:xfrm>
          <a:prstGeom prst="rect">
            <a:avLst/>
          </a:prstGeom>
        </p:spPr>
        <p:txBody>
          <a:bodyPr>
            <a:normAutofit/>
          </a:bodyPr>
          <a:lstStyle/>
          <a:p>
            <a:pPr marL="285750" indent="-285750">
              <a:buClr>
                <a:schemeClr val="accent3"/>
              </a:buClr>
              <a:buSzPct val="100000"/>
              <a:buFont typeface="Arial"/>
              <a:buChar char="•"/>
              <a:defRPr sz="2800"/>
            </a:pPr>
            <a:r>
              <a:rPr dirty="0"/>
              <a:t>RNAs try to: </a:t>
            </a:r>
          </a:p>
          <a:p>
            <a:pPr marL="742950" lvl="1" indent="-285750">
              <a:spcBef>
                <a:spcPts val="100"/>
              </a:spcBef>
              <a:buClr>
                <a:schemeClr val="accent3"/>
              </a:buClr>
              <a:buSzPct val="75000"/>
              <a:buFont typeface="Arial"/>
              <a:buChar char="๏"/>
              <a:defRPr sz="2800"/>
            </a:pPr>
            <a:r>
              <a:rPr dirty="0"/>
              <a:t>Estimate severity of crisis</a:t>
            </a:r>
          </a:p>
          <a:p>
            <a:pPr marL="742950" lvl="1" indent="-285750">
              <a:spcBef>
                <a:spcPts val="100"/>
              </a:spcBef>
              <a:buClr>
                <a:schemeClr val="accent3"/>
              </a:buClr>
              <a:buSzPct val="75000"/>
              <a:buFont typeface="Arial"/>
              <a:buChar char="๏"/>
              <a:defRPr sz="2800"/>
            </a:pPr>
            <a:r>
              <a:rPr dirty="0"/>
              <a:t>Identify priority areas and needs</a:t>
            </a:r>
          </a:p>
          <a:p>
            <a:pPr marL="742950" lvl="1" indent="-285750">
              <a:spcBef>
                <a:spcPts val="100"/>
              </a:spcBef>
              <a:buClr>
                <a:schemeClr val="accent3"/>
              </a:buClr>
              <a:buSzPct val="75000"/>
              <a:buFont typeface="Arial"/>
              <a:buChar char="๏"/>
              <a:defRPr sz="2800"/>
            </a:pPr>
            <a:r>
              <a:rPr dirty="0"/>
              <a:t>Identify available and needed resources</a:t>
            </a:r>
          </a:p>
          <a:p>
            <a:pPr marL="742950" lvl="1" indent="-285750">
              <a:spcBef>
                <a:spcPts val="100"/>
              </a:spcBef>
              <a:buClr>
                <a:schemeClr val="accent3"/>
              </a:buClr>
              <a:buSzPct val="75000"/>
              <a:buFont typeface="Arial"/>
              <a:buChar char="๏"/>
              <a:defRPr sz="2800"/>
            </a:pPr>
            <a:r>
              <a:rPr dirty="0"/>
              <a:t>Expect potential threats</a:t>
            </a:r>
          </a:p>
          <a:p>
            <a:pPr marL="285750" indent="-285750">
              <a:buClr>
                <a:schemeClr val="accent3"/>
              </a:buClr>
              <a:buSzPct val="100000"/>
              <a:buFont typeface="Arial"/>
              <a:buChar char="•"/>
              <a:defRPr sz="2800"/>
            </a:pPr>
            <a:r>
              <a:rPr dirty="0"/>
              <a:t>Limitations due to the nature of emergencies</a:t>
            </a:r>
          </a:p>
          <a:p>
            <a:pPr marL="285750" indent="-285750">
              <a:buClr>
                <a:schemeClr val="accent3"/>
              </a:buClr>
              <a:buSzPct val="100000"/>
              <a:buFont typeface="Arial"/>
              <a:buChar char="•"/>
              <a:defRPr sz="2800"/>
            </a:pPr>
            <a:r>
              <a:rPr dirty="0"/>
              <a:t>RNA should make clear, actionable recommendations</a:t>
            </a:r>
          </a:p>
          <a:p>
            <a:pPr marL="285750" indent="-285750">
              <a:buClr>
                <a:schemeClr val="accent3"/>
              </a:buClr>
              <a:buSzPct val="100000"/>
              <a:buFont typeface="Arial"/>
              <a:buChar char="•"/>
              <a:defRPr sz="2800"/>
            </a:pPr>
            <a:r>
              <a:rPr dirty="0"/>
              <a:t>Combining multiple data sources is key to ensuring the right information is used</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Content Placeholder 2"/>
          <p:cNvSpPr txBox="1">
            <a:spLocks noGrp="1"/>
          </p:cNvSpPr>
          <p:nvPr>
            <p:ph type="body" idx="1"/>
          </p:nvPr>
        </p:nvSpPr>
        <p:spPr>
          <a:xfrm>
            <a:off x="4273551" y="810353"/>
            <a:ext cx="7350602" cy="5237294"/>
          </a:xfrm>
          <a:prstGeom prst="rect">
            <a:avLst/>
          </a:prstGeom>
        </p:spPr>
        <p:txBody>
          <a:bodyPr lIns="0" tIns="0" rIns="0" bIns="0">
            <a:noAutofit/>
          </a:bodyPr>
          <a:lstStyle/>
          <a:p>
            <a:pPr>
              <a:defRPr sz="1600"/>
            </a:pPr>
            <a:r>
              <a:rPr sz="1800" dirty="0"/>
              <a:t>World Health Organization. Rapid Health Assessment Protocols for Emergencies. Geneva, Switzerland: World Health Organization; 1999. Available at: </a:t>
            </a:r>
            <a:r>
              <a:rPr sz="1800" u="sng" dirty="0">
                <a:solidFill>
                  <a:srgbClr val="0563C1"/>
                </a:solidFill>
                <a:uFill>
                  <a:solidFill>
                    <a:srgbClr val="0563C1"/>
                  </a:solidFill>
                </a:uFill>
                <a:hlinkClick r:id="rId2"/>
              </a:rPr>
              <a:t>http://www.wpro.who.int/vietnam/publications/rapid_health_assessment_protocols.pdf</a:t>
            </a:r>
            <a:r>
              <a:rPr sz="1800" dirty="0"/>
              <a:t> </a:t>
            </a:r>
          </a:p>
          <a:p>
            <a:pPr>
              <a:defRPr sz="1600"/>
            </a:pPr>
            <a:endParaRPr sz="1800" dirty="0"/>
          </a:p>
          <a:p>
            <a:pPr>
              <a:defRPr sz="1600"/>
            </a:pPr>
            <a:r>
              <a:rPr sz="1800" dirty="0"/>
              <a:t>Pan American Health Organization. Health Emergencies - Rapid Needs Assessment. Available at: </a:t>
            </a:r>
            <a:r>
              <a:rPr sz="1800" u="sng" dirty="0">
                <a:solidFill>
                  <a:srgbClr val="0563C1"/>
                </a:solidFill>
                <a:uFill>
                  <a:solidFill>
                    <a:srgbClr val="0563C1"/>
                  </a:solidFill>
                </a:uFill>
                <a:hlinkClick r:id="rId3"/>
              </a:rPr>
              <a:t>https://www.paho.org/disasters/index.php?option=com_content&amp;view=article&amp;id=744:rapid-needs-assessment&amp;Itemid=0&amp;lang=en</a:t>
            </a:r>
            <a:r>
              <a:rPr sz="1800" dirty="0"/>
              <a:t> </a:t>
            </a:r>
          </a:p>
          <a:p>
            <a:pPr>
              <a:defRPr sz="1600"/>
            </a:pPr>
            <a:endParaRPr sz="1800" dirty="0"/>
          </a:p>
          <a:p>
            <a:pPr>
              <a:defRPr sz="1600"/>
            </a:pPr>
            <a:r>
              <a:rPr sz="1800" dirty="0"/>
              <a:t>Inter-Agency Standing Committee (IASC). Initial Rapid Assessment (IRA) – Guidance Notes. Available at: </a:t>
            </a:r>
            <a:r>
              <a:rPr sz="1800" u="sng" dirty="0">
                <a:solidFill>
                  <a:srgbClr val="0563C1"/>
                </a:solidFill>
                <a:uFill>
                  <a:solidFill>
                    <a:srgbClr val="0563C1"/>
                  </a:solidFill>
                </a:uFill>
                <a:hlinkClick r:id="rId4"/>
              </a:rPr>
              <a:t>http://www.who.int/hac/network/global_health_cluster/ira_guidance_note_june2009.pdf</a:t>
            </a:r>
            <a:r>
              <a:rPr sz="1800" dirty="0"/>
              <a:t> </a:t>
            </a:r>
          </a:p>
          <a:p>
            <a:pPr>
              <a:defRPr sz="1600"/>
            </a:pPr>
            <a:endParaRPr sz="1800" dirty="0"/>
          </a:p>
          <a:p>
            <a:pPr>
              <a:defRPr sz="1600"/>
            </a:pPr>
            <a:r>
              <a:rPr sz="1800" dirty="0"/>
              <a:t>International Federation of Red Cross and Red Crescent Societies. Guidelines for assessment in emergencies. Geneva, Switzerland: International Federation of Red Cross and Red Crescent Societies; 2008. Available at: </a:t>
            </a:r>
            <a:r>
              <a:rPr sz="1800" u="sng" dirty="0">
                <a:solidFill>
                  <a:srgbClr val="0563C1"/>
                </a:solidFill>
                <a:uFill>
                  <a:solidFill>
                    <a:srgbClr val="0563C1"/>
                  </a:solidFill>
                </a:uFill>
                <a:hlinkClick r:id="rId5"/>
              </a:rPr>
              <a:t>http://www.ifrc.org/Global/Publications/disasters/guidelines/guidelines-emergency.pdf</a:t>
            </a:r>
            <a:r>
              <a:rPr sz="1800" dirty="0"/>
              <a:t> </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Content Placeholder 2"/>
          <p:cNvSpPr txBox="1">
            <a:spLocks noGrp="1"/>
          </p:cNvSpPr>
          <p:nvPr>
            <p:ph type="body" idx="1"/>
          </p:nvPr>
        </p:nvSpPr>
        <p:spPr>
          <a:xfrm>
            <a:off x="4273550" y="1647303"/>
            <a:ext cx="7529514" cy="3563394"/>
          </a:xfrm>
          <a:prstGeom prst="rect">
            <a:avLst/>
          </a:prstGeom>
        </p:spPr>
        <p:txBody>
          <a:bodyPr lIns="0" tIns="0" rIns="0" bIns="0">
            <a:normAutofit lnSpcReduction="10000"/>
          </a:bodyPr>
          <a:lstStyle/>
          <a:p>
            <a:pPr>
              <a:spcBef>
                <a:spcPts val="1200"/>
              </a:spcBef>
            </a:pPr>
            <a:r>
              <a:rPr b="1" dirty="0">
                <a:solidFill>
                  <a:schemeClr val="tx1"/>
                </a:solidFill>
                <a:latin typeface="Source Sans Pro Bold"/>
              </a:rPr>
              <a:t>At the end of this session you should be able to:</a:t>
            </a:r>
            <a:endParaRPr lang="fr-FR" b="1" dirty="0">
              <a:solidFill>
                <a:schemeClr val="tx1"/>
              </a:solidFill>
              <a:latin typeface="Source Sans Pro Bold"/>
            </a:endParaRPr>
          </a:p>
          <a:p>
            <a:pPr>
              <a:spcBef>
                <a:spcPts val="1200"/>
              </a:spcBef>
            </a:pPr>
            <a:endParaRPr b="1" dirty="0">
              <a:solidFill>
                <a:schemeClr val="tx1"/>
              </a:solidFill>
              <a:latin typeface="Source Sans Pro Bold"/>
            </a:endParaRPr>
          </a:p>
          <a:p>
            <a:pPr marL="254000" indent="-254000">
              <a:spcBef>
                <a:spcPts val="1200"/>
              </a:spcBef>
              <a:buClr>
                <a:srgbClr val="C00000"/>
              </a:buClr>
              <a:buSzPct val="100000"/>
              <a:buFont typeface="Arial"/>
              <a:buChar char="•"/>
            </a:pPr>
            <a:r>
              <a:rPr dirty="0"/>
              <a:t>Define a rapid needs assessment and understand when and why to perform one</a:t>
            </a:r>
          </a:p>
          <a:p>
            <a:pPr marL="254000" indent="-254000">
              <a:spcBef>
                <a:spcPts val="1200"/>
              </a:spcBef>
              <a:buClr>
                <a:srgbClr val="C00000"/>
              </a:buClr>
              <a:buSzPct val="100000"/>
              <a:buFont typeface="Arial"/>
              <a:buChar char="•"/>
            </a:pPr>
            <a:endParaRPr dirty="0"/>
          </a:p>
          <a:p>
            <a:pPr marL="254000" indent="-254000">
              <a:spcBef>
                <a:spcPts val="1200"/>
              </a:spcBef>
              <a:buClr>
                <a:srgbClr val="C00000"/>
              </a:buClr>
              <a:buSzPct val="100000"/>
              <a:buFont typeface="Arial"/>
              <a:buChar char="•"/>
            </a:pPr>
            <a:r>
              <a:rPr dirty="0"/>
              <a:t>Identify priorities in conducting rapid needs assessments</a:t>
            </a:r>
          </a:p>
          <a:p>
            <a:pPr marL="254000" indent="-254000">
              <a:spcBef>
                <a:spcPts val="1200"/>
              </a:spcBef>
              <a:buClr>
                <a:srgbClr val="C00000"/>
              </a:buClr>
              <a:buSzPct val="100000"/>
              <a:buFont typeface="Arial"/>
              <a:buChar char="•"/>
            </a:pPr>
            <a:endParaRPr dirty="0"/>
          </a:p>
          <a:p>
            <a:pPr marL="254000" indent="-254000">
              <a:spcBef>
                <a:spcPts val="1200"/>
              </a:spcBef>
              <a:buClr>
                <a:srgbClr val="C00000"/>
              </a:buClr>
              <a:buSzPct val="100000"/>
              <a:buFont typeface="Arial"/>
              <a:buChar char="•"/>
            </a:pPr>
            <a:r>
              <a:rPr dirty="0"/>
              <a:t>Explain the challenges and limitations of assessing public health emergencies</a:t>
            </a:r>
          </a:p>
        </p:txBody>
      </p:sp>
      <p:sp>
        <p:nvSpPr>
          <p:cNvPr id="2" name="Google Shape;307;p8">
            <a:extLst>
              <a:ext uri="{FF2B5EF4-FFF2-40B4-BE49-F238E27FC236}">
                <a16:creationId xmlns:a16="http://schemas.microsoft.com/office/drawing/2014/main" id="{EFDEAE70-4B04-D251-77E6-5A2E93ACE397}"/>
              </a:ext>
            </a:extLst>
          </p:cNvPr>
          <p:cNvSpPr txBox="1">
            <a:spLocks noGrp="1"/>
          </p:cNvSpPr>
          <p:nvPr>
            <p:ph type="title"/>
          </p:nvPr>
        </p:nvSpPr>
        <p:spPr>
          <a:xfrm>
            <a:off x="388936" y="630315"/>
            <a:ext cx="3264195" cy="839972"/>
          </a:xfrm>
          <a:prstGeom prst="rect">
            <a:avLst/>
          </a:prstGeom>
        </p:spPr>
        <p:txBody>
          <a:bodyPr lIns="0" tIns="0" rIns="0" bIns="0" anchor="b">
            <a:normAutofit fontScale="90000"/>
          </a:bodyPr>
          <a:lstStyle/>
          <a:p>
            <a:r>
              <a:rPr lang="hu-HU" b="1" dirty="0"/>
              <a:t>Learning objectives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rPr dirty="0"/>
              <a:t>WHO Health Security Learning Platform - Training Materials</a:t>
            </a:r>
          </a:p>
          <a:p>
            <a:pPr algn="just" defTabSz="271962">
              <a:spcBef>
                <a:spcPts val="200"/>
              </a:spcBef>
              <a:buClr>
                <a:schemeClr val="accent3"/>
              </a:buClr>
              <a:buFont typeface="Arial"/>
              <a:defRPr sz="1879"/>
            </a:pPr>
            <a:r>
              <a:rPr dirty="0"/>
              <a:t>These WHO Training Materials are © World Health Organization (WHO) 2022. All rights reserved.</a:t>
            </a:r>
          </a:p>
          <a:p>
            <a:pPr algn="just" defTabSz="271962">
              <a:spcBef>
                <a:spcPts val="200"/>
              </a:spcBef>
              <a:buClr>
                <a:schemeClr val="accent3"/>
              </a:buClr>
              <a:buFont typeface="Arial"/>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dirty="0"/>
          </a:p>
          <a:p>
            <a:pPr algn="just" defTabSz="271962">
              <a:spcBef>
                <a:spcPts val="200"/>
              </a:spcBef>
              <a:buClr>
                <a:schemeClr val="accent3"/>
              </a:buClr>
              <a:buFont typeface="Arial"/>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idx="1"/>
          </p:nvPr>
        </p:nvSpPr>
        <p:spPr>
          <a:xfrm>
            <a:off x="4361862" y="1565275"/>
            <a:ext cx="7529515" cy="3727450"/>
          </a:xfrm>
          <a:prstGeom prst="rect">
            <a:avLst/>
          </a:prstGeom>
        </p:spPr>
        <p:txBody>
          <a:bodyPr lIns="0" tIns="0" rIns="0" bIns="0"/>
          <a:lstStyle/>
          <a:p>
            <a:pPr marL="514350" indent="-514350">
              <a:spcBef>
                <a:spcPts val="500"/>
              </a:spcBef>
              <a:buClr>
                <a:schemeClr val="accent3"/>
              </a:buClr>
              <a:buSzPct val="100000"/>
              <a:buAutoNum type="arabicPeriod"/>
            </a:pPr>
            <a:r>
              <a:rPr dirty="0"/>
              <a:t>What is a Rapid Needs Assessment?</a:t>
            </a:r>
          </a:p>
          <a:p>
            <a:pPr marL="514350" indent="-514350">
              <a:spcBef>
                <a:spcPts val="500"/>
              </a:spcBef>
              <a:buClr>
                <a:schemeClr val="accent3"/>
              </a:buClr>
              <a:buSzPct val="100000"/>
              <a:buAutoNum type="arabicPeriod"/>
            </a:pPr>
            <a:endParaRPr dirty="0"/>
          </a:p>
          <a:p>
            <a:pPr marL="514350" indent="-514350">
              <a:spcBef>
                <a:spcPts val="500"/>
              </a:spcBef>
              <a:buClr>
                <a:schemeClr val="accent3"/>
              </a:buClr>
              <a:buSzPct val="100000"/>
              <a:buAutoNum type="arabicPeriod" startAt="2"/>
            </a:pPr>
            <a:r>
              <a:rPr dirty="0"/>
              <a:t>Steps for conducting a Rapid Needs Assessment</a:t>
            </a:r>
          </a:p>
          <a:p>
            <a:pPr marL="514350" indent="-514350">
              <a:spcBef>
                <a:spcPts val="500"/>
              </a:spcBef>
              <a:buClr>
                <a:schemeClr val="accent3"/>
              </a:buClr>
              <a:buSzPct val="100000"/>
              <a:buAutoNum type="arabicPeriod" startAt="2"/>
            </a:pPr>
            <a:endParaRPr dirty="0"/>
          </a:p>
          <a:p>
            <a:pPr marL="514350" indent="-514350">
              <a:spcBef>
                <a:spcPts val="500"/>
              </a:spcBef>
              <a:buClr>
                <a:schemeClr val="accent3"/>
              </a:buClr>
              <a:buSzPct val="100000"/>
              <a:buAutoNum type="arabicPeriod" startAt="3"/>
            </a:pPr>
            <a:r>
              <a:rPr dirty="0"/>
              <a:t>Good practices, challenges, limitations</a:t>
            </a:r>
          </a:p>
          <a:p>
            <a:pPr marL="514350" indent="-514350">
              <a:spcBef>
                <a:spcPts val="500"/>
              </a:spcBef>
              <a:buClr>
                <a:schemeClr val="accent3"/>
              </a:buClr>
              <a:buSzPct val="100000"/>
              <a:buAutoNum type="arabicPeriod" startAt="3"/>
            </a:pPr>
            <a:endParaRPr dirty="0"/>
          </a:p>
          <a:p>
            <a:pPr marL="514350" indent="-514350">
              <a:spcBef>
                <a:spcPts val="500"/>
              </a:spcBef>
              <a:buClr>
                <a:schemeClr val="accent3"/>
              </a:buClr>
              <a:buSzPct val="100000"/>
              <a:buAutoNum type="arabicPeriod" startAt="4"/>
            </a:pPr>
            <a:r>
              <a:rPr dirty="0"/>
              <a:t>References and guidelines</a:t>
            </a:r>
          </a:p>
          <a:p>
            <a:pPr marL="514350" indent="-514350">
              <a:spcBef>
                <a:spcPts val="500"/>
              </a:spcBef>
              <a:buClr>
                <a:schemeClr val="accent3"/>
              </a:buClr>
              <a:buSzPct val="100000"/>
              <a:buAutoNum type="arabicPeriod" startAt="4"/>
            </a:pPr>
            <a:endParaRPr dirty="0"/>
          </a:p>
          <a:p>
            <a:pPr marL="514350" indent="-514350">
              <a:spcBef>
                <a:spcPts val="500"/>
              </a:spcBef>
              <a:buClr>
                <a:schemeClr val="accent3"/>
              </a:buClr>
              <a:buSzPct val="100000"/>
              <a:buAutoNum type="arabicPeriod" startAt="5"/>
            </a:pPr>
            <a:r>
              <a:rPr dirty="0"/>
              <a:t>Additional learning resources</a:t>
            </a:r>
          </a:p>
        </p:txBody>
      </p:sp>
      <p:sp>
        <p:nvSpPr>
          <p:cNvPr id="2" name="Google Shape;307;p8">
            <a:extLst>
              <a:ext uri="{FF2B5EF4-FFF2-40B4-BE49-F238E27FC236}">
                <a16:creationId xmlns:a16="http://schemas.microsoft.com/office/drawing/2014/main" id="{B78F1B2E-0288-6584-1247-9F34A6C05A38}"/>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 Placeholder 4"/>
          <p:cNvSpPr txBox="1">
            <a:spLocks noGrp="1"/>
          </p:cNvSpPr>
          <p:nvPr>
            <p:ph type="body" sz="half" idx="1"/>
          </p:nvPr>
        </p:nvSpPr>
        <p:spPr>
          <a:prstGeom prst="rect">
            <a:avLst/>
          </a:prstGeom>
        </p:spPr>
        <p:txBody>
          <a:bodyPr/>
          <a:lstStyle>
            <a:lvl1pPr>
              <a:defRPr sz="3200"/>
            </a:lvl1pPr>
          </a:lstStyle>
          <a:p>
            <a:r>
              <a:rPr b="1" dirty="0"/>
              <a:t>1. What is a Rapid Needs Assessment?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1"/>
          <p:cNvSpPr txBox="1">
            <a:spLocks noGrp="1"/>
          </p:cNvSpPr>
          <p:nvPr>
            <p:ph type="title"/>
          </p:nvPr>
        </p:nvSpPr>
        <p:spPr>
          <a:xfrm>
            <a:off x="388936" y="-116815"/>
            <a:ext cx="3588986" cy="1738545"/>
          </a:xfrm>
          <a:prstGeom prst="rect">
            <a:avLst/>
          </a:prstGeom>
        </p:spPr>
        <p:txBody>
          <a:bodyPr>
            <a:normAutofit fontScale="90000"/>
          </a:bodyPr>
          <a:lstStyle>
            <a:lvl1pPr defTabSz="283535">
              <a:defRPr sz="3136"/>
            </a:lvl1pPr>
          </a:lstStyle>
          <a:p>
            <a:r>
              <a:rPr sz="3200" b="1" dirty="0"/>
              <a:t>Routine and non-routine information gathering</a:t>
            </a:r>
          </a:p>
        </p:txBody>
      </p:sp>
      <p:sp>
        <p:nvSpPr>
          <p:cNvPr id="345" name="Content Placeholder 3"/>
          <p:cNvSpPr txBox="1">
            <a:spLocks noGrp="1"/>
          </p:cNvSpPr>
          <p:nvPr>
            <p:ph type="body" idx="1"/>
          </p:nvPr>
        </p:nvSpPr>
        <p:spPr>
          <a:xfrm>
            <a:off x="4273550" y="1378744"/>
            <a:ext cx="7529514" cy="4100513"/>
          </a:xfrm>
          <a:prstGeom prst="rect">
            <a:avLst/>
          </a:prstGeom>
        </p:spPr>
        <p:txBody>
          <a:bodyPr/>
          <a:lstStyle/>
          <a:p>
            <a:r>
              <a:rPr dirty="0"/>
              <a:t>Routine</a:t>
            </a:r>
          </a:p>
          <a:p>
            <a:endParaRPr dirty="0"/>
          </a:p>
          <a:p>
            <a:pPr marL="398661" lvl="1" indent="-254000">
              <a:spcBef>
                <a:spcPts val="100"/>
              </a:spcBef>
              <a:buClr>
                <a:schemeClr val="accent3"/>
              </a:buClr>
              <a:buFont typeface="Arial"/>
            </a:pPr>
            <a:r>
              <a:rPr dirty="0"/>
              <a:t>Surveillance systems</a:t>
            </a:r>
          </a:p>
          <a:p>
            <a:pPr marL="398661" lvl="1" indent="-254000">
              <a:spcBef>
                <a:spcPts val="100"/>
              </a:spcBef>
              <a:buClr>
                <a:schemeClr val="accent3"/>
              </a:buClr>
              <a:buFont typeface="Arial"/>
            </a:pPr>
            <a:r>
              <a:rPr dirty="0"/>
              <a:t>Health information systems </a:t>
            </a:r>
          </a:p>
          <a:p>
            <a:pPr marL="398661" lvl="1" indent="-254000">
              <a:spcBef>
                <a:spcPts val="100"/>
              </a:spcBef>
              <a:buClr>
                <a:schemeClr val="accent3"/>
              </a:buClr>
              <a:buFont typeface="Arial"/>
            </a:pPr>
            <a:r>
              <a:rPr dirty="0"/>
              <a:t>Civil registration (vital statistics) </a:t>
            </a:r>
          </a:p>
          <a:p>
            <a:pPr lvl="1">
              <a:spcBef>
                <a:spcPts val="100"/>
              </a:spcBef>
              <a:buClr>
                <a:schemeClr val="accent3"/>
              </a:buClr>
              <a:buFont typeface="Arial"/>
            </a:pPr>
            <a:endParaRPr dirty="0"/>
          </a:p>
          <a:p>
            <a:r>
              <a:rPr dirty="0"/>
              <a:t>Non-routine</a:t>
            </a:r>
          </a:p>
          <a:p>
            <a:endParaRPr dirty="0"/>
          </a:p>
          <a:p>
            <a:pPr marL="398661" lvl="1" indent="-254000">
              <a:spcBef>
                <a:spcPts val="100"/>
              </a:spcBef>
              <a:buClr>
                <a:schemeClr val="accent3"/>
              </a:buClr>
              <a:buFont typeface="Arial"/>
              <a:defRPr>
                <a:solidFill>
                  <a:srgbClr val="FF0000"/>
                </a:solidFill>
              </a:defRPr>
            </a:pPr>
            <a:r>
              <a:rPr dirty="0"/>
              <a:t>Rapid needs assessments</a:t>
            </a:r>
          </a:p>
          <a:p>
            <a:pPr marL="398661" lvl="1" indent="-254000">
              <a:spcBef>
                <a:spcPts val="100"/>
              </a:spcBef>
              <a:buClr>
                <a:schemeClr val="accent3"/>
              </a:buClr>
              <a:buFont typeface="Arial"/>
            </a:pPr>
            <a:r>
              <a:rPr dirty="0"/>
              <a:t>Emergency surveillance</a:t>
            </a:r>
          </a:p>
          <a:p>
            <a:pPr marL="398661" lvl="1" indent="-254000">
              <a:spcBef>
                <a:spcPts val="100"/>
              </a:spcBef>
              <a:buClr>
                <a:schemeClr val="accent3"/>
              </a:buClr>
              <a:buFont typeface="Arial"/>
            </a:pPr>
            <a:r>
              <a:rPr dirty="0"/>
              <a:t>Vulnerability analysis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extBox 3"/>
          <p:cNvSpPr txBox="1"/>
          <p:nvPr/>
        </p:nvSpPr>
        <p:spPr>
          <a:xfrm>
            <a:off x="4319268" y="2005330"/>
            <a:ext cx="7309269" cy="284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latin typeface="+mj-lt"/>
                <a:ea typeface="+mj-ea"/>
                <a:cs typeface="+mj-cs"/>
                <a:sym typeface="Source Sans Pro Regular"/>
              </a:defRPr>
            </a:pPr>
            <a:r>
              <a:rPr dirty="0"/>
              <a:t>A rapid needs assessment is often conducted </a:t>
            </a:r>
            <a:r>
              <a:rPr dirty="0">
                <a:solidFill>
                  <a:srgbClr val="C00000"/>
                </a:solidFill>
              </a:rPr>
              <a:t>immediately after the onset of a disaster </a:t>
            </a:r>
            <a:r>
              <a:rPr dirty="0"/>
              <a:t>to locally assess the disaster-affected areas and the </a:t>
            </a:r>
            <a:r>
              <a:rPr dirty="0">
                <a:solidFill>
                  <a:srgbClr val="C00000"/>
                </a:solidFill>
              </a:rPr>
              <a:t>needs of the affected population.</a:t>
            </a:r>
          </a:p>
          <a:p>
            <a:pPr>
              <a:defRPr sz="2400">
                <a:latin typeface="+mj-lt"/>
                <a:ea typeface="+mj-ea"/>
                <a:cs typeface="+mj-cs"/>
                <a:sym typeface="Source Sans Pro Regular"/>
              </a:defRPr>
            </a:pPr>
            <a:endParaRPr dirty="0">
              <a:solidFill>
                <a:srgbClr val="C00000"/>
              </a:solidFill>
            </a:endParaRPr>
          </a:p>
          <a:p>
            <a:pPr>
              <a:defRPr sz="2400">
                <a:latin typeface="+mj-lt"/>
                <a:ea typeface="+mj-ea"/>
                <a:cs typeface="+mj-cs"/>
                <a:sym typeface="Source Sans Pro Regular"/>
              </a:defRPr>
            </a:pPr>
            <a:r>
              <a:rPr dirty="0"/>
              <a:t>Additional rapid needs assessments may be conducted as the situation changes.</a:t>
            </a:r>
          </a:p>
        </p:txBody>
      </p:sp>
      <p:sp>
        <p:nvSpPr>
          <p:cNvPr id="2" name="Title 1">
            <a:extLst>
              <a:ext uri="{FF2B5EF4-FFF2-40B4-BE49-F238E27FC236}">
                <a16:creationId xmlns:a16="http://schemas.microsoft.com/office/drawing/2014/main" id="{A997C747-0537-8ACC-BBD6-4420F3666367}"/>
              </a:ext>
            </a:extLst>
          </p:cNvPr>
          <p:cNvSpPr txBox="1">
            <a:spLocks/>
          </p:cNvSpPr>
          <p:nvPr/>
        </p:nvSpPr>
        <p:spPr>
          <a:xfrm>
            <a:off x="388936" y="319596"/>
            <a:ext cx="3588986" cy="13021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3535" rtl="0" latinLnBrk="0">
              <a:lnSpc>
                <a:spcPct val="90000"/>
              </a:lnSpc>
              <a:spcBef>
                <a:spcPts val="0"/>
              </a:spcBef>
              <a:spcAft>
                <a:spcPts val="0"/>
              </a:spcAft>
              <a:buClrTx/>
              <a:buSzTx/>
              <a:buFontTx/>
              <a:buNone/>
              <a:tabLst/>
              <a:defRPr sz="3136"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Rapid Needs Assessment (RNA)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389002" y="-202517"/>
            <a:ext cx="3264195" cy="1932378"/>
          </a:xfrm>
          <a:prstGeom prst="rect">
            <a:avLst/>
          </a:prstGeom>
        </p:spPr>
        <p:txBody>
          <a:bodyPr/>
          <a:lstStyle/>
          <a:p>
            <a:r>
              <a:rPr b="1" dirty="0"/>
              <a:t>Why we conduct Rapid Needs Assessments?</a:t>
            </a:r>
          </a:p>
        </p:txBody>
      </p:sp>
      <p:sp>
        <p:nvSpPr>
          <p:cNvPr id="357" name="TextBox 3"/>
          <p:cNvSpPr txBox="1"/>
          <p:nvPr/>
        </p:nvSpPr>
        <p:spPr>
          <a:xfrm>
            <a:off x="4329620" y="1905506"/>
            <a:ext cx="7198709" cy="30469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85750" indent="-285750">
              <a:buClr>
                <a:schemeClr val="accent3"/>
              </a:buClr>
              <a:buSzPct val="100000"/>
              <a:buFont typeface="Arial"/>
              <a:buChar char="•"/>
              <a:defRPr sz="2400">
                <a:latin typeface="+mj-lt"/>
                <a:ea typeface="+mj-ea"/>
                <a:cs typeface="+mj-cs"/>
                <a:sym typeface="Source Sans Pro Regular"/>
              </a:defRPr>
            </a:pPr>
            <a:r>
              <a:rPr dirty="0"/>
              <a:t>Morbidity and mortality is usually highest in the early days of an emergency</a:t>
            </a:r>
          </a:p>
          <a:p>
            <a:pPr marL="285750" indent="-285750">
              <a:buClr>
                <a:schemeClr val="accent3"/>
              </a:buClr>
              <a:buSzPct val="100000"/>
              <a:buFont typeface="Arial"/>
              <a:buChar char="•"/>
              <a:defRPr sz="2400">
                <a:latin typeface="+mj-lt"/>
                <a:ea typeface="+mj-ea"/>
                <a:cs typeface="+mj-cs"/>
                <a:sym typeface="Source Sans Pro Regular"/>
              </a:defRPr>
            </a:pPr>
            <a:r>
              <a:rPr dirty="0"/>
              <a:t>Rapid, informed, targeted interventions early on can save lives</a:t>
            </a:r>
          </a:p>
          <a:p>
            <a:pPr marL="285750" indent="-285750">
              <a:buClr>
                <a:schemeClr val="accent3"/>
              </a:buClr>
              <a:buSzPct val="100000"/>
              <a:buFont typeface="Arial"/>
              <a:buChar char="•"/>
              <a:defRPr sz="2400">
                <a:latin typeface="+mj-lt"/>
                <a:ea typeface="+mj-ea"/>
                <a:cs typeface="+mj-cs"/>
                <a:sym typeface="Source Sans Pro Regular"/>
              </a:defRPr>
            </a:pPr>
            <a:r>
              <a:rPr dirty="0"/>
              <a:t>Limited resources must be used quickly and efficiently during an emergency</a:t>
            </a:r>
          </a:p>
          <a:p>
            <a:pPr marL="285750" indent="-285750">
              <a:buClr>
                <a:schemeClr val="accent3"/>
              </a:buClr>
              <a:buSzPct val="100000"/>
              <a:buFont typeface="Arial"/>
              <a:buChar char="•"/>
              <a:defRPr sz="2400">
                <a:latin typeface="+mj-lt"/>
                <a:ea typeface="+mj-ea"/>
                <a:cs typeface="+mj-cs"/>
                <a:sym typeface="Source Sans Pro Regular"/>
              </a:defRPr>
            </a:pPr>
            <a:r>
              <a:rPr dirty="0"/>
              <a:t>Routinely available data and information is not sufficient.</a:t>
            </a:r>
          </a:p>
        </p:txBody>
      </p:sp>
      <p:sp>
        <p:nvSpPr>
          <p:cNvPr id="2" name="Rounded Rectangle 3">
            <a:extLst>
              <a:ext uri="{FF2B5EF4-FFF2-40B4-BE49-F238E27FC236}">
                <a16:creationId xmlns:a16="http://schemas.microsoft.com/office/drawing/2014/main" id="{B722C012-6A58-8DC8-33E1-E22D809B5C71}"/>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theme/theme1.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F9BA80A3-47DC-4134-BA14-F6219AE373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E027D2-5641-489D-9CBD-951B3A884A02}">
  <ds:schemaRefs>
    <ds:schemaRef ds:uri="http://schemas.microsoft.com/sharepoint/v3/contenttype/forms"/>
  </ds:schemaRefs>
</ds:datastoreItem>
</file>

<file path=customXml/itemProps3.xml><?xml version="1.0" encoding="utf-8"?>
<ds:datastoreItem xmlns:ds="http://schemas.openxmlformats.org/officeDocument/2006/customXml" ds:itemID="{28EA3063-7D3C-4321-A83B-DA5862C41B1E}">
  <ds:schemaRefs>
    <ds:schemaRef ds:uri="http://schemas.openxmlformats.org/package/2006/metadata/core-properties"/>
    <ds:schemaRef ds:uri="http://schemas.microsoft.com/office/infopath/2007/PartnerControls"/>
    <ds:schemaRef ds:uri="http://schemas.microsoft.com/office/2006/documentManagement/types"/>
    <ds:schemaRef ds:uri="http://purl.org/dc/dcmitype/"/>
    <ds:schemaRef ds:uri="9ca0fa8f-1020-4790-a298-914e539c43a5"/>
    <ds:schemaRef ds:uri="http://purl.org/dc/elements/1.1/"/>
    <ds:schemaRef ds:uri="http://schemas.microsoft.com/office/2006/metadata/properties"/>
    <ds:schemaRef ds:uri="1545eeb8-3090-4573-a4ea-6910cac27a03"/>
    <ds:schemaRef ds:uri="http://www.w3.org/XML/1998/namespace"/>
    <ds:schemaRef ds:uri="http://purl.org/dc/terms/"/>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171</TotalTime>
  <Words>2896</Words>
  <Application>Microsoft Office PowerPoint</Application>
  <PresentationFormat>Widescreen</PresentationFormat>
  <Paragraphs>402</Paragraphs>
  <Slides>40</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Source Sans Pro Bold</vt:lpstr>
      <vt:lpstr>Source Sans Pro Regular</vt:lpstr>
      <vt:lpstr>Wingdings</vt:lpstr>
      <vt:lpstr>1_RRT_Theme_v3</vt:lpstr>
      <vt:lpstr>Rapid Needs Assessment</vt:lpstr>
      <vt:lpstr>Introduction</vt:lpstr>
      <vt:lpstr>Notes to facilitators:</vt:lpstr>
      <vt:lpstr>Learning objectives</vt:lpstr>
      <vt:lpstr>Outline</vt:lpstr>
      <vt:lpstr>PowerPoint Presentation</vt:lpstr>
      <vt:lpstr>Routine and non-routine information gathering</vt:lpstr>
      <vt:lpstr>PowerPoint Presentation</vt:lpstr>
      <vt:lpstr>Why we conduct Rapid Needs Assessments?</vt:lpstr>
      <vt:lpstr>Uses of Rapid Needs Assessment</vt:lpstr>
      <vt:lpstr>Overall questions in a Rapid Needs Assessment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Steps for conducting an RNA</vt:lpstr>
      <vt:lpstr>PowerPoint Presentation</vt:lpstr>
      <vt:lpstr>PowerPoint Presentation</vt:lpstr>
      <vt:lpstr>PowerPoint Presentation</vt:lpstr>
      <vt:lpstr>PowerPoint Presentation</vt:lpstr>
      <vt:lpstr>PowerPoint Presentation</vt:lpstr>
      <vt:lpstr>Sources of Information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Needs Assessment</dc:title>
  <dc:creator>Hp</dc:creator>
  <cp:lastModifiedBy>GOMEZ, Paula</cp:lastModifiedBy>
  <cp:revision>5</cp:revision>
  <dcterms:modified xsi:type="dcterms:W3CDTF">2023-04-07T10:58:38Z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